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84" r:id="rId5"/>
    <p:sldId id="295" r:id="rId6"/>
    <p:sldId id="296" r:id="rId7"/>
    <p:sldId id="297" r:id="rId8"/>
    <p:sldId id="260" r:id="rId9"/>
    <p:sldId id="289" r:id="rId10"/>
    <p:sldId id="273" r:id="rId11"/>
    <p:sldId id="290" r:id="rId12"/>
    <p:sldId id="285" r:id="rId13"/>
    <p:sldId id="274" r:id="rId14"/>
    <p:sldId id="264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91" r:id="rId23"/>
    <p:sldId id="309" r:id="rId24"/>
    <p:sldId id="276" r:id="rId25"/>
    <p:sldId id="310" r:id="rId26"/>
    <p:sldId id="313" r:id="rId27"/>
    <p:sldId id="314" r:id="rId28"/>
    <p:sldId id="315" r:id="rId29"/>
    <p:sldId id="316" r:id="rId30"/>
    <p:sldId id="317" r:id="rId31"/>
    <p:sldId id="318" r:id="rId32"/>
    <p:sldId id="312" r:id="rId33"/>
    <p:sldId id="294" r:id="rId34"/>
    <p:sldId id="31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84DCC-D61B-4F4B-8B64-E413CA4A9F4E}" type="datetimeFigureOut">
              <a:rPr lang="en-CA" smtClean="0"/>
              <a:t>2022-07-18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C94A0-0577-4DA2-9360-9B5879EAE0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84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SOFIMA, primarily developed by Michal </a:t>
            </a:r>
            <a:r>
              <a:rPr lang="en-CA" dirty="0" err="1"/>
              <a:t>Januszewski</a:t>
            </a:r>
            <a:r>
              <a:rPr lang="en-CA" dirty="0"/>
              <a:t>, a researcher at Google</a:t>
            </a:r>
          </a:p>
          <a:p>
            <a:pPr marL="171450" indent="-171450">
              <a:buFontTx/>
              <a:buChar char="-"/>
            </a:pPr>
            <a:r>
              <a:rPr lang="en-CA" dirty="0"/>
              <a:t>His research often focuses on applying machine learning tools to study the connectome of the </a:t>
            </a:r>
            <a:r>
              <a:rPr lang="en-CA" dirty="0" err="1"/>
              <a:t>drosophilia</a:t>
            </a:r>
            <a:r>
              <a:rPr lang="en-CA" dirty="0"/>
              <a:t> (fruit fly) connectome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41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Mention future improvements to prevent this problem</a:t>
            </a:r>
          </a:p>
          <a:p>
            <a:pPr marL="171450" indent="-171450">
              <a:buFontTx/>
              <a:buChar char="-"/>
            </a:pPr>
            <a:r>
              <a:rPr lang="en-CA" dirty="0"/>
              <a:t>Triangular mesh</a:t>
            </a:r>
          </a:p>
          <a:p>
            <a:pPr marL="171450" indent="-171450">
              <a:buFontTx/>
              <a:buChar char="-"/>
            </a:pPr>
            <a:r>
              <a:rPr lang="en-CA" dirty="0"/>
              <a:t>Increase mesh density at boundary of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94A0-0577-4DA2-9360-9B5879EAE03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73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Technical Limitations of Z-Alignment</a:t>
            </a:r>
          </a:p>
          <a:p>
            <a:r>
              <a:rPr lang="en-CA" dirty="0"/>
              <a:t>Images differ a lot</a:t>
            </a:r>
          </a:p>
          <a:p>
            <a:r>
              <a:rPr lang="en-CA" dirty="0"/>
              <a:t>Cannot perform cross-correlations on large images without using lots of memory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94A0-0577-4DA2-9360-9B5879EAE03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2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Step 1: Flow map found from img2 to img1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stride controls the resolution of the map, the patch_size controls the patches that are correlated and the </a:t>
            </a:r>
            <a:r>
              <a:rPr lang="en-CA" dirty="0" err="1"/>
              <a:t>batch_size</a:t>
            </a:r>
            <a:r>
              <a:rPr lang="en-CA" dirty="0"/>
              <a:t> controls parallelism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2: Flow map is filtered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3: A spring-mesh system smooths out the flow map</a:t>
            </a:r>
          </a:p>
          <a:p>
            <a:pPr marL="171450" indent="-171450">
              <a:buFontTx/>
              <a:buChar char="-"/>
            </a:pPr>
            <a:r>
              <a:rPr lang="en-CA" dirty="0"/>
              <a:t>Without smoothing, applying a discontinuous flow would cause pixels to disappear in the actual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95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Step 1: Flow map found from img2 to img1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stride controls the resolution of the map, the patch_size controls the patches that are correlated and the </a:t>
            </a:r>
            <a:r>
              <a:rPr lang="en-CA" dirty="0" err="1"/>
              <a:t>batch_size</a:t>
            </a:r>
            <a:r>
              <a:rPr lang="en-CA" dirty="0"/>
              <a:t> controls parallelism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2: Flow map is filtered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3: A spring-mesh system smooths out the flow map</a:t>
            </a:r>
          </a:p>
          <a:p>
            <a:pPr marL="171450" indent="-171450">
              <a:buFontTx/>
              <a:buChar char="-"/>
            </a:pPr>
            <a:r>
              <a:rPr lang="en-CA" dirty="0"/>
              <a:t>Without smoothing, applying a discontinuous flow would cause pixels to disappear in the actual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30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SB-SEM: The sections are cut in the SEM itself</a:t>
            </a:r>
          </a:p>
          <a:p>
            <a:pPr marL="171450" indent="-171450">
              <a:buFontTx/>
              <a:buChar char="-"/>
            </a:pPr>
            <a:r>
              <a:rPr lang="en-CA" dirty="0"/>
              <a:t>Each image is 4000 x 4000 pixels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charging was caused by resin being stuck in a blood vessel, and is present throughout the entire dataset</a:t>
            </a:r>
          </a:p>
          <a:p>
            <a:pPr marL="171450" indent="-171450">
              <a:buFontTx/>
              <a:buChar char="-"/>
            </a:pPr>
            <a:r>
              <a:rPr lang="en-CA" dirty="0"/>
              <a:t>Unlike the heavy-metals used to stain the sample, resin is non-conducting, which causes this charging effect to occur</a:t>
            </a:r>
          </a:p>
          <a:p>
            <a:pPr marL="171450" indent="-171450">
              <a:buFontTx/>
              <a:buChar char="-"/>
            </a:pPr>
            <a:r>
              <a:rPr lang="en-CA" dirty="0"/>
              <a:t>Unlike FIB-SEM (focused ion beam), the sections can be recovered and stored, allowing the sample to be re-imaged at a later date</a:t>
            </a:r>
          </a:p>
          <a:p>
            <a:pPr marL="171450" indent="-171450">
              <a:buFontTx/>
              <a:buChar char="-"/>
            </a:pPr>
            <a:r>
              <a:rPr lang="en-CA" dirty="0"/>
              <a:t>Ideally, 10% overlap, but this number varies, and some sections do not overlap at all</a:t>
            </a:r>
          </a:p>
          <a:p>
            <a:pPr marL="171450" indent="-171450">
              <a:buFontTx/>
              <a:buChar char="-"/>
            </a:pPr>
            <a:r>
              <a:rPr lang="en-CA" dirty="0"/>
              <a:t>Histogram Equalization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An image’s pixel values are confined to a certain range, which lies in a histogram</a:t>
            </a:r>
          </a:p>
          <a:p>
            <a:pPr marL="171450" indent="-171450">
              <a:buFontTx/>
              <a:buChar char="-"/>
            </a:pPr>
            <a:r>
              <a:rPr lang="en-CA" dirty="0"/>
              <a:t>(Global) Histogram Equalization is basically stretching this histogram, allowing the pixels to span a wider range, improving the contrast of the image</a:t>
            </a:r>
          </a:p>
          <a:p>
            <a:pPr marL="171450" indent="-171450">
              <a:buFontTx/>
              <a:buChar char="-"/>
            </a:pPr>
            <a:r>
              <a:rPr lang="en-CA" dirty="0"/>
              <a:t>However, performing a global operation like this might make some sections too dark or too bright</a:t>
            </a:r>
          </a:p>
          <a:p>
            <a:pPr marL="171450" indent="-171450">
              <a:buFontTx/>
              <a:buChar char="-"/>
            </a:pPr>
            <a:r>
              <a:rPr lang="en-CA" dirty="0"/>
              <a:t>Adaptive Histogram Equalization makes this operation local by splitting the image into tiles and applying the operation within each tile (the tile grid size)</a:t>
            </a:r>
          </a:p>
          <a:p>
            <a:pPr marL="171450" indent="-171450">
              <a:buFontTx/>
              <a:buChar char="-"/>
            </a:pPr>
            <a:r>
              <a:rPr lang="en-CA" dirty="0"/>
              <a:t>Contrast limiting prevents the histograms from becoming too large (the clip limit)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16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It is nontrivial how much overlap is between these images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coordinates, left = (3,1), right = (4,1), starting from (0,0)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60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For 1D signals, cross-correlation measures the similarity of two signals as a function of their phase shift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FT of cross-correlation of f and g is F(f) F(g)*, where * is complex conjugation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Suffices to flip one image by 180 degrees (equivalent to CC), </a:t>
            </a:r>
            <a:r>
              <a:rPr lang="en-CA" dirty="0" err="1"/>
              <a:t>fft</a:t>
            </a:r>
            <a:r>
              <a:rPr lang="en-CA" dirty="0"/>
              <a:t> both images, then take the inverse </a:t>
            </a:r>
            <a:r>
              <a:rPr lang="en-CA" dirty="0" err="1"/>
              <a:t>fft</a:t>
            </a:r>
            <a:r>
              <a:rPr lang="en-CA" dirty="0"/>
              <a:t> of their product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issue with cross-correlation is that we need to provide additional information, such as a range of overlapping regions, or whether the motion is horizontal/vertical translation only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global peak is not necessarily the correct translational offset between images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horse is named Juan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12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Coarse alignment followed by fine alignment step</a:t>
            </a:r>
          </a:p>
          <a:p>
            <a:pPr marL="171450" indent="-171450">
              <a:buFontTx/>
              <a:buChar char="-"/>
            </a:pPr>
            <a:r>
              <a:rPr lang="en-CA" dirty="0"/>
              <a:t>Coarse alignment is analogous to Track EM2, where the translation between images is resolved</a:t>
            </a:r>
          </a:p>
          <a:p>
            <a:pPr marL="171450" indent="-171450">
              <a:buFontTx/>
              <a:buChar char="-"/>
            </a:pPr>
            <a:r>
              <a:rPr lang="en-CA" dirty="0"/>
              <a:t>Fine alignment is analogous to Track EM2’s spring-mass system, where elastic stitching is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01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 spring-mass system is set up with nearest neighbour connections</a:t>
            </a:r>
          </a:p>
          <a:p>
            <a:pPr marL="171450" indent="-171450">
              <a:buFontTx/>
              <a:buChar char="-"/>
            </a:pPr>
            <a:r>
              <a:rPr lang="en-CA" dirty="0"/>
              <a:t>Each connection is a Hookean spring (obeys Hooke’s Law) with spring constant k = 0.1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springs have resting length determined by the coarse offsets given by cx and cy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initial state of the tiles is </a:t>
            </a:r>
            <a:r>
              <a:rPr lang="en-CA" dirty="0" err="1"/>
              <a:t>np.zeros_like</a:t>
            </a:r>
            <a:r>
              <a:rPr lang="en-CA" dirty="0"/>
              <a:t>(cx), i.e. their relative positions from being in a grid is 0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system is evolved to find the position of the point masses/tiles at a later time (time-stepping method to solve Newton’s laws)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936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Inputs are cx/cy, patch_size and stride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coarse offset map is used to determine an ROI for each image, in this case the ROI is 400 pixels on the boundary of each image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ROI is then “meshed” using a square grid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stride/step determines how fine the mesh is, in this case, the mesh elements are (40,40) pixels each</a:t>
            </a:r>
          </a:p>
          <a:p>
            <a:pPr marL="171450" indent="-171450">
              <a:buFontTx/>
              <a:buChar char="-"/>
            </a:pPr>
            <a:r>
              <a:rPr lang="en-CA" dirty="0"/>
              <a:t>A flow is computed from the mesh elements in one image to the mesh elements in the other image via cross-correlation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patch size is the size of patches that are cross-correlated with each other, and they are cross-correlated at the resolution of the stride parameter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this case, the flow is quite messy, likely because we underestimated the x-axis offset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x-axis offset should be 600 – 700 </a:t>
            </a:r>
            <a:r>
              <a:rPr lang="en-CA" dirty="0" err="1"/>
              <a:t>px</a:t>
            </a:r>
            <a:r>
              <a:rPr lang="en-CA" dirty="0"/>
              <a:t>, not 400 </a:t>
            </a:r>
            <a:r>
              <a:rPr lang="en-CA" dirty="0" err="1"/>
              <a:t>px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05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91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CONFIG1: </a:t>
            </a:r>
            <a:r>
              <a:rPr lang="en-CA" dirty="0" err="1"/>
              <a:t>ps</a:t>
            </a:r>
            <a:r>
              <a:rPr lang="en-CA" dirty="0"/>
              <a:t> = (120, 120), k0 = 0.01, stride = 20, </a:t>
            </a:r>
          </a:p>
          <a:p>
            <a:r>
              <a:rPr lang="en-CA" dirty="0"/>
              <a:t>CONFIG2: </a:t>
            </a:r>
            <a:r>
              <a:rPr lang="en-CA" dirty="0" err="1"/>
              <a:t>ps</a:t>
            </a:r>
            <a:r>
              <a:rPr lang="en-CA" dirty="0"/>
              <a:t> = (40,40), k0 = 0.05, stride = 20, </a:t>
            </a:r>
          </a:p>
          <a:p>
            <a:pPr marL="171450" indent="-171450">
              <a:buFontTx/>
              <a:buChar char="-"/>
            </a:pPr>
            <a:r>
              <a:rPr lang="en-CA" dirty="0"/>
              <a:t>Needed to reduce </a:t>
            </a:r>
            <a:r>
              <a:rPr lang="en-CA" dirty="0" err="1"/>
              <a:t>ps</a:t>
            </a:r>
            <a:r>
              <a:rPr lang="en-CA" dirty="0"/>
              <a:t> when config1 failed, likely because the estimated ROI between images was too small relative to the (120,120) </a:t>
            </a:r>
            <a:r>
              <a:rPr lang="en-CA" dirty="0" err="1"/>
              <a:t>ps</a:t>
            </a:r>
            <a:endParaRPr lang="en-CA" dirty="0"/>
          </a:p>
          <a:p>
            <a:pPr marL="171450" indent="-171450">
              <a:buFontTx/>
              <a:buChar char="-"/>
            </a:pPr>
            <a:r>
              <a:rPr lang="en-CA" dirty="0"/>
              <a:t>Stitched images are 20000 x 20000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13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2092F-334E-2C68-0F38-91E1580A0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16134-1B31-7712-6900-08103A371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47E-154A-47BF-5F5D-87E7F912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1CAF-5475-4DB8-9A35-4FBBBE5F6D33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819AE-8643-C84B-3065-FA3D891F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2245B-FB20-0392-30F8-3A9D4E2F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044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9C93-3979-AC72-2D72-857A1368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62009-7DE4-62CF-9570-CE0D182A0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8DC74-39ED-3F8D-D8B0-D219E5555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644D-34D3-4E33-BEEF-FA3C901CFC6C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7D4E8-E667-F211-88B1-CFDEA7FF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4C3B2-A44C-2D5C-AD72-3FFF9895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924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148EF1-8078-701E-112E-45324CD12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C26B2-DCB5-B762-5F0F-7C86C1DD3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31F85-113B-8290-6F84-6AD937B3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51A7-7344-4719-87D0-EDDE28BA9F63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21DBF-71AD-514A-F660-52232D4D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F6FC-7007-8084-AECB-F02E46D7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143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3539-ACBB-EB3E-AA99-56807267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12505-9ED0-38E6-CA11-D68995F3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1030-56D8-5A3C-EF27-E4B20719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9C820-DCDE-4FCA-BB74-EDB82E7BFC2D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0C48E-E71D-2C04-48C5-CFF0FA5B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047F4-E7D1-8ED6-BF89-16951F4B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46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793F-943C-E081-DC6B-DC9F2A74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92DA8-F8A4-ABF1-2726-367D9580B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6A6AA-EAA9-A5EF-68CA-2327048D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2C74-42A8-4FA2-998D-70E1596BD12C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CF602-AC16-B8D1-ACF8-296B49C3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ECFED-AA26-6761-8A69-5B6F8C7F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0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870F-3724-9AA1-BC87-6C5B16AC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2AAA7-D7DC-2C73-3347-8058AC4A1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EDF36-C02C-5AC9-7B5F-03451C41B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6A95F-4E55-5B0A-7524-0444C3EF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4588-9DE9-4F1D-AFD8-5D06AC4974EB}" type="datetime1">
              <a:rPr lang="en-CA" smtClean="0"/>
              <a:t>2022-07-18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630C-B665-BBA0-DE9C-C8C3EF83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093C-51BE-CD3E-1F75-AF84639C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53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35F6-456C-19CE-A9AE-1057566D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150BE-0439-FBB2-FA5A-B4CAC1FB3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A0929-4A60-6087-66F2-D2C63A663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8D9E9-F386-67EB-EEE5-6C6964ED2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055D8-B3D5-4172-8C30-73154AFBC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BF0562-A684-B655-8DB6-E0B719C0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F705-E232-45BF-B5D5-CC6F28A37948}" type="datetime1">
              <a:rPr lang="en-CA" smtClean="0"/>
              <a:t>2022-07-18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EBCC7-B12C-E61D-63EE-4541260B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D86E1-6753-C672-231E-69223B50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30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DCA4A-68D4-CD25-21C1-F9B845AB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40F36-4D26-3E6B-CBFA-3B29E31E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9DEE-3274-43B0-9D79-66483B188F81}" type="datetime1">
              <a:rPr lang="en-CA" smtClean="0"/>
              <a:t>2022-07-18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80D60-671C-BBA3-09BB-CB4FDF03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9CD99-21A4-532F-9554-66868E2B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49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4779D-6283-0119-1AAA-E2B1EC24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13C3-DA9C-4F8E-8C94-4E831A8C7932}" type="datetime1">
              <a:rPr lang="en-CA" smtClean="0"/>
              <a:t>2022-07-18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2A0AF-1989-143A-0569-A12FAEB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7BF3D-308A-01FD-1F38-CF6C3C16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698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AFE8-3AFD-83BE-0D56-5E0D8804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170A-6208-71B8-B7E1-8B4D2102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31865-A194-C606-EE9C-6A20C2768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38290-F957-3CFD-E608-E0CE92CC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14D0-8199-4BCA-960C-F32F9506790A}" type="datetime1">
              <a:rPr lang="en-CA" smtClean="0"/>
              <a:t>2022-07-18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96AB6-8961-087B-4229-AA9D57FD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9D62E-6153-7993-EA18-8406F589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52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0DEA-1610-11EB-C8CB-FB58D6B4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23AFA-C663-340C-44F8-98E98FED4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47E67-6105-D3BF-AC04-E50FF319C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F770D-89BB-0CE1-09E7-9CACE047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9B1D-00C4-430C-8E30-6F81F5B1D652}" type="datetime1">
              <a:rPr lang="en-CA" smtClean="0"/>
              <a:t>2022-07-18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A1E2E-B13F-C86C-B331-148318F4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351BD-D918-C104-3B8B-9129E44C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08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3D5678-6D44-682E-E1F9-E84C7100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10528-21D0-FED1-B257-F80017E9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3AF6B-8665-4422-5A3D-7BE6D6DFD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D77FC-2714-4471-8003-F5434461A0EC}" type="datetime1">
              <a:rPr lang="en-CA" smtClean="0"/>
              <a:t>2022-07-18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742A0-EA8C-7884-1F6A-DFA0DF8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2A6A1-141E-A7C4-D7B0-4CC7F5D4D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FC9A0-31CA-4DE0-B542-020C5B4DBD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oogle-research/sofim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4401-7FCD-C106-4536-1CD03D0F7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XY Stitching and Z Alignment of the Liver Dataset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E1591-3D88-42FB-1361-5D333612D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Ishaan Singh Chandok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C30DD-7BC4-056E-13E4-062F7983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319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D2EBB77-6936-DD87-AABA-F4C22B4BE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70" y="1625405"/>
            <a:ext cx="8310459" cy="3134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6B571-4FCD-C190-EF55-096DE9FAEF6E}"/>
              </a:ext>
            </a:extLst>
          </p:cNvPr>
          <p:cNvSpPr txBox="1"/>
          <p:nvPr/>
        </p:nvSpPr>
        <p:spPr>
          <a:xfrm>
            <a:off x="521673" y="503157"/>
            <a:ext cx="6644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Find a coarse offset matrix between images. Relax this matrix using a spring-mass system.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DC2C6-0B05-40C3-C0FE-AB0CDF8C87DA}"/>
              </a:ext>
            </a:extLst>
          </p:cNvPr>
          <p:cNvSpPr txBox="1"/>
          <p:nvPr/>
        </p:nvSpPr>
        <p:spPr>
          <a:xfrm>
            <a:off x="521674" y="5051248"/>
            <a:ext cx="11107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The resting spring lengths are defined using the coarse offset matrices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Given the above initial conditions, Newton’s laws are solved via a time-stepping method to find the optimal relative offsets of the tiles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E91A0-FDDF-6CB8-3D39-863B4EB5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24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2667-190D-76EB-1B69-AB83E509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Fine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5996-90BB-4DAB-97A1-C427F782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19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A65327-60CD-F0A7-8219-3942E990A750}"/>
                  </a:ext>
                </a:extLst>
              </p:cNvPr>
              <p:cNvSpPr txBox="1"/>
              <p:nvPr/>
            </p:nvSpPr>
            <p:spPr>
              <a:xfrm>
                <a:off x="337930" y="308113"/>
                <a:ext cx="776246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Step 1: Compute flow map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𝑟𝑖𝑔h𝑡</m:t>
                        </m:r>
                      </m:sub>
                    </m:sSub>
                  </m:oMath>
                </a14:m>
                <a:r>
                  <a:rPr lang="en-CA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𝑙𝑒𝑓𝑡</m:t>
                        </m:r>
                      </m:sub>
                    </m:sSub>
                  </m:oMath>
                </a14:m>
                <a:r>
                  <a:rPr lang="en-CA" sz="2400" dirty="0"/>
                  <a:t>, at resolution of (stride, stride)</a:t>
                </a:r>
              </a:p>
              <a:p>
                <a:endParaRPr lang="en-CA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 dirty="0"/>
                  <a:t>The coarse offsets found earlier are used to determine a region of interest for each image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 dirty="0"/>
                  <a:t>A tile mesh is made in the regions of interest, and the mesh element size is (stride, stride)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 dirty="0"/>
                  <a:t>The horizontal and vertical flow is found from the mesh elements from one image to the other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A65327-60CD-F0A7-8219-3942E990A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0" y="308113"/>
                <a:ext cx="7762461" cy="3693319"/>
              </a:xfrm>
              <a:prstGeom prst="rect">
                <a:avLst/>
              </a:prstGeom>
              <a:blipFill>
                <a:blip r:embed="rId3"/>
                <a:stretch>
                  <a:fillRect l="-1177" t="-11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9FF6BA25-D543-05A5-0C06-F944944D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08" y="3868807"/>
            <a:ext cx="25146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DEA2D1-8741-1C20-5986-27D800B4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85" y="3868807"/>
            <a:ext cx="25146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C683323-6B5A-FDC7-D831-0A2712C35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356" y="0"/>
            <a:ext cx="1310064" cy="5810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6C7370-7C8B-73A6-048D-C9AB227321D6}"/>
              </a:ext>
            </a:extLst>
          </p:cNvPr>
          <p:cNvSpPr txBox="1"/>
          <p:nvPr/>
        </p:nvSpPr>
        <p:spPr>
          <a:xfrm>
            <a:off x="1848263" y="6269107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Left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ECF37-C02B-BC75-3F96-E9D94D267DD3}"/>
              </a:ext>
            </a:extLst>
          </p:cNvPr>
          <p:cNvSpPr txBox="1"/>
          <p:nvPr/>
        </p:nvSpPr>
        <p:spPr>
          <a:xfrm>
            <a:off x="5171249" y="6269107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Right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F7FCC-02AC-7BC9-6711-F664BF669258}"/>
              </a:ext>
            </a:extLst>
          </p:cNvPr>
          <p:cNvSpPr txBox="1"/>
          <p:nvPr/>
        </p:nvSpPr>
        <p:spPr>
          <a:xfrm>
            <a:off x="8267801" y="5899775"/>
            <a:ext cx="37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Flow from Right to Left, stride = 40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3D01EE-89B3-A1EA-6182-B7C40780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436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4394-F305-9546-3C95-E0B438F6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>
                <a:latin typeface="+mn-lt"/>
              </a:rPr>
              <a:t>Step 2: Find optimal positions of tiles by solving a spring-mass system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02ABF-2DE5-AA02-C189-3560C9A70C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5919"/>
                <a:ext cx="52578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With the fine resolution flows between images now known, a spring-mass system is solved to find the optimal position of the mesh elements in the system</a:t>
                </a:r>
              </a:p>
              <a:p>
                <a:r>
                  <a:rPr lang="en-CA" dirty="0"/>
                  <a:t>Nearest neighbour connections and next nearest neighbour connections, with spring constants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dirty="0"/>
                  <a:t> respectively</a:t>
                </a:r>
              </a:p>
              <a:p>
                <a:r>
                  <a:rPr lang="en-CA" dirty="0"/>
                  <a:t>The important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; the higher it is, the more freedom the tiles have to deform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02ABF-2DE5-AA02-C189-3560C9A70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5919"/>
                <a:ext cx="5257800" cy="4351338"/>
              </a:xfrm>
              <a:blipFill>
                <a:blip r:embed="rId3"/>
                <a:stretch>
                  <a:fillRect l="-1856" t="-2801" r="-22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D9B9B8D-FE14-BF4E-993F-59E9E36A1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7150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B5B1C-007B-A3BC-FC45-43ED88F307C7}"/>
              </a:ext>
            </a:extLst>
          </p:cNvPr>
          <p:cNvSpPr txBox="1"/>
          <p:nvPr/>
        </p:nvSpPr>
        <p:spPr>
          <a:xfrm>
            <a:off x="6202016" y="5932488"/>
            <a:ext cx="5608983" cy="37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Spring-Mass System, taken from [1]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F82E-DA2D-0F71-62E2-3CFA4011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43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2C52-EBF9-64EC-19C9-4E5CC571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for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B16EA-8732-1A53-F450-6E00874B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Algorithm for XY Alignment is run on Beluga Compute Canada Cluster with CUDA-enabled GPU acceleration</a:t>
            </a:r>
          </a:p>
          <a:p>
            <a:r>
              <a:rPr lang="en-CA" dirty="0"/>
              <a:t>32 GB CPU and 16 GB GPU allocated</a:t>
            </a:r>
          </a:p>
          <a:p>
            <a:r>
              <a:rPr lang="en-CA" dirty="0"/>
              <a:t>Runtime is ~10 min/section</a:t>
            </a:r>
          </a:p>
          <a:p>
            <a:r>
              <a:rPr lang="en-CA" dirty="0"/>
              <a:t>Two configurations are attempted, if the first fails then the second is used</a:t>
            </a:r>
          </a:p>
          <a:p>
            <a:r>
              <a:rPr lang="en-CA" dirty="0"/>
              <a:t>Issues such as lines in stitched image can be fixed in post-processing via normalize local contrast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AEB6D-5691-6B97-82F7-E3D7E4C4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39" y="1547332"/>
            <a:ext cx="4591879" cy="49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6A9C2-4960-303F-4AF4-5FEC911FD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539" y="55433"/>
            <a:ext cx="5353878" cy="13768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1C0D79-2869-437C-DF92-235831AA5DA2}"/>
              </a:ext>
            </a:extLst>
          </p:cNvPr>
          <p:cNvSpPr/>
          <p:nvPr/>
        </p:nvSpPr>
        <p:spPr>
          <a:xfrm>
            <a:off x="8249480" y="2445027"/>
            <a:ext cx="1162877" cy="3379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9AC81C-DCF1-7DBB-40D8-4AF09C78D0CE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8830919" y="1432274"/>
            <a:ext cx="561559" cy="10127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A543EA-E890-1BA9-3666-C38717E13D5D}"/>
              </a:ext>
            </a:extLst>
          </p:cNvPr>
          <p:cNvSpPr txBox="1"/>
          <p:nvPr/>
        </p:nvSpPr>
        <p:spPr>
          <a:xfrm>
            <a:off x="8934036" y="6462743"/>
            <a:ext cx="95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536EC-0386-D457-BD38-90AD5217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91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10515600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Underestimating coarse offsets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4FE80-91CE-D6F4-887D-FFF75EB5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63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5799264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Underestimating coarse offsets</a:t>
            </a:r>
          </a:p>
          <a:p>
            <a:r>
              <a:rPr lang="en-CA" dirty="0"/>
              <a:t>Causes unaligned tiles</a:t>
            </a:r>
          </a:p>
          <a:p>
            <a:r>
              <a:rPr lang="en-CA" dirty="0"/>
              <a:t>While the section is mostly well aligned, there is one tile that does not align at all</a:t>
            </a:r>
          </a:p>
        </p:txBody>
      </p:sp>
      <p:pic>
        <p:nvPicPr>
          <p:cNvPr id="4" name="Picture 3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4240446E-07F1-C276-9243-CDF13DA2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88834"/>
            <a:ext cx="5219968" cy="5480332"/>
          </a:xfrm>
          <a:prstGeom prst="rect">
            <a:avLst/>
          </a:prstGeom>
        </p:spPr>
      </p:pic>
      <p:pic>
        <p:nvPicPr>
          <p:cNvPr id="5" name="Picture 4" descr="A picture containing crater, nature&#10;&#10;Description automatically generated">
            <a:extLst>
              <a:ext uri="{FF2B5EF4-FFF2-40B4-BE49-F238E27FC236}">
                <a16:creationId xmlns:a16="http://schemas.microsoft.com/office/drawing/2014/main" id="{DA590D79-5F85-6043-1F79-FC82E5DB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9" y="4429177"/>
            <a:ext cx="6528135" cy="1739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629B6A-67BD-5800-9E13-57F8F42D9609}"/>
              </a:ext>
            </a:extLst>
          </p:cNvPr>
          <p:cNvSpPr/>
          <p:nvPr/>
        </p:nvSpPr>
        <p:spPr>
          <a:xfrm>
            <a:off x="7195932" y="1580322"/>
            <a:ext cx="1500808" cy="4770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80EF99-57C5-7AA6-36C4-8653CF1E1D29}"/>
              </a:ext>
            </a:extLst>
          </p:cNvPr>
          <p:cNvCxnSpPr>
            <a:endCxn id="6" idx="2"/>
          </p:cNvCxnSpPr>
          <p:nvPr/>
        </p:nvCxnSpPr>
        <p:spPr>
          <a:xfrm flipV="1">
            <a:off x="6013174" y="2057400"/>
            <a:ext cx="1933162" cy="3279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EE8901-DEC3-B429-6CE7-BC282A23018E}"/>
              </a:ext>
            </a:extLst>
          </p:cNvPr>
          <p:cNvSpPr txBox="1"/>
          <p:nvPr/>
        </p:nvSpPr>
        <p:spPr>
          <a:xfrm>
            <a:off x="8904766" y="6171684"/>
            <a:ext cx="97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 58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467FC-D02F-EEDC-80A7-52C7EB3D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505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6705599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Underestimating coarse offsets</a:t>
            </a:r>
          </a:p>
          <a:p>
            <a:r>
              <a:rPr lang="en-CA" dirty="0"/>
              <a:t>Causes unaligned tiles</a:t>
            </a:r>
          </a:p>
          <a:p>
            <a:r>
              <a:rPr lang="en-CA" dirty="0"/>
              <a:t>Results in excessive warping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508C7-1B92-DA68-864D-BC2B2561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48" y="650988"/>
            <a:ext cx="5257800" cy="5556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D6DFCD-92EA-E8CB-55EA-FB42A32FE6CE}"/>
              </a:ext>
            </a:extLst>
          </p:cNvPr>
          <p:cNvSpPr txBox="1"/>
          <p:nvPr/>
        </p:nvSpPr>
        <p:spPr>
          <a:xfrm>
            <a:off x="8474778" y="6207011"/>
            <a:ext cx="16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 97, Before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A1CF-328E-3C9D-BC4F-089B41AD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54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6705599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Underestimating coarse offsets</a:t>
            </a:r>
          </a:p>
          <a:p>
            <a:r>
              <a:rPr lang="en-CA" dirty="0"/>
              <a:t>Causes unaligned tiles</a:t>
            </a:r>
          </a:p>
          <a:p>
            <a:r>
              <a:rPr lang="en-CA" dirty="0"/>
              <a:t>Results in excessive warping</a:t>
            </a:r>
          </a:p>
          <a:p>
            <a:r>
              <a:rPr lang="en-CA" dirty="0"/>
              <a:t>As well, leads to “double vision”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BD174-C6AB-FF32-7DCB-ADBCCA76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934071"/>
            <a:ext cx="4989787" cy="5242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1B0ECB-C1BD-4889-60B2-0F744F5247FF}"/>
              </a:ext>
            </a:extLst>
          </p:cNvPr>
          <p:cNvSpPr/>
          <p:nvPr/>
        </p:nvSpPr>
        <p:spPr>
          <a:xfrm>
            <a:off x="7404653" y="1249156"/>
            <a:ext cx="745435" cy="5764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picture containing outdoor, crater&#10;&#10;Description automatically generated">
            <a:extLst>
              <a:ext uri="{FF2B5EF4-FFF2-40B4-BE49-F238E27FC236}">
                <a16:creationId xmlns:a16="http://schemas.microsoft.com/office/drawing/2014/main" id="{15FFCC87-ABFE-3A0F-4C20-684D3D9C9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57" y="3908292"/>
            <a:ext cx="2622685" cy="25845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C0F733-3C06-0A9A-3105-B64C0C2DA7B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778442" y="1570383"/>
            <a:ext cx="2626211" cy="363020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1B7C8C-53D3-249B-BA7E-355288E1F2EA}"/>
              </a:ext>
            </a:extLst>
          </p:cNvPr>
          <p:cNvSpPr txBox="1"/>
          <p:nvPr/>
        </p:nvSpPr>
        <p:spPr>
          <a:xfrm>
            <a:off x="8820986" y="6176963"/>
            <a:ext cx="106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 78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674AC-F34D-18AE-23D9-9044B8BE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488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6705599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Underestimating coarse offsets</a:t>
            </a:r>
          </a:p>
          <a:p>
            <a:r>
              <a:rPr lang="en-CA" dirty="0"/>
              <a:t>Causes unaligned tiles</a:t>
            </a:r>
          </a:p>
          <a:p>
            <a:r>
              <a:rPr lang="en-CA" dirty="0"/>
              <a:t>Results in excessive warping</a:t>
            </a:r>
          </a:p>
          <a:p>
            <a:r>
              <a:rPr lang="en-CA" dirty="0"/>
              <a:t>As well, leads to “double vision”</a:t>
            </a:r>
          </a:p>
          <a:p>
            <a:r>
              <a:rPr lang="en-CA" dirty="0"/>
              <a:t>Solved by deliberately overestimating coarse offsets and adding more redundancy to the offset calculation</a:t>
            </a:r>
          </a:p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4E3FF-3141-66EF-1227-B460430F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35" y="791055"/>
            <a:ext cx="5257800" cy="5275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872B8A-11EB-785B-9253-5E0D6B75634D}"/>
              </a:ext>
            </a:extLst>
          </p:cNvPr>
          <p:cNvSpPr txBox="1"/>
          <p:nvPr/>
        </p:nvSpPr>
        <p:spPr>
          <a:xfrm>
            <a:off x="8425656" y="6083786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97,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04C30-F711-17BC-7A35-D90CF2BA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47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97DC-82C7-2673-E8E1-8BE1967B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CAE54-78B1-612F-8481-49BB11959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Background on Liver Dataset and SOFIMA (Scalable Optical Flow-based Image Montaging and Alignment)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XY Stitching and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Z Alignment and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993F7-B2C3-509D-A6D9-EB30A34A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234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6705599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208103"/>
            <a:ext cx="10462591" cy="1088128"/>
          </a:xfrm>
        </p:spPr>
        <p:txBody>
          <a:bodyPr>
            <a:normAutofit/>
          </a:bodyPr>
          <a:lstStyle/>
          <a:p>
            <a:r>
              <a:rPr lang="en-CA" dirty="0"/>
              <a:t>Due to warping, which is mostly present at the top edge of images, fine alignment is tricky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FDE71-FFB1-85CB-EBA2-5053F9D3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692"/>
            <a:ext cx="12192000" cy="3011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60BEA-43AC-DFBB-8A95-E63C9B171D46}"/>
              </a:ext>
            </a:extLst>
          </p:cNvPr>
          <p:cNvSpPr txBox="1"/>
          <p:nvPr/>
        </p:nvSpPr>
        <p:spPr>
          <a:xfrm>
            <a:off x="4747589" y="4566812"/>
            <a:ext cx="264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Before, from Layer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FF55-F639-0CE9-BF97-E3CEA0F0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37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82E2-B11F-820C-678C-E1A813A5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365125"/>
            <a:ext cx="6705599" cy="1325563"/>
          </a:xfrm>
        </p:spPr>
        <p:txBody>
          <a:bodyPr/>
          <a:lstStyle/>
          <a:p>
            <a:r>
              <a:rPr lang="en-CA" dirty="0"/>
              <a:t>Issues with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85122-02A7-2819-0299-3AD50554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227983"/>
            <a:ext cx="10512287" cy="948980"/>
          </a:xfrm>
        </p:spPr>
        <p:txBody>
          <a:bodyPr/>
          <a:lstStyle/>
          <a:p>
            <a:r>
              <a:rPr lang="en-CA" dirty="0"/>
              <a:t>Solved by rotating images 180 degrees before stitching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7DF39-2A1F-AF9F-FF48-41B8D21E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18" y="1820098"/>
            <a:ext cx="11088647" cy="30388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826E9-CD39-1672-15FF-4B1882CC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5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97CD-5C57-C7AE-57B3-E790FD4F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Z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C129-9506-B72D-35EB-4DEA978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9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BBD3-E38E-4E69-DE42-6AFDED0A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Z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A" dirty="0"/>
                  <a:t>Given two images,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dirty="0"/>
                  <a:t>, want to align these images</a:t>
                </a:r>
              </a:p>
              <a:p>
                <a:r>
                  <a:rPr lang="en-CA" dirty="0"/>
                  <a:t>The images are first downsampled</a:t>
                </a:r>
              </a:p>
              <a:p>
                <a:r>
                  <a:rPr lang="en-CA" dirty="0"/>
                  <a:t>Using SIFT, a rough affine transformation between the images is found</a:t>
                </a:r>
              </a:p>
              <a:p>
                <a:r>
                  <a:rPr lang="en-CA" dirty="0"/>
                  <a:t>Fine alignment is done by finding a flow vector field between the downsampled copies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endParaRPr lang="en-CA" dirty="0"/>
              </a:p>
              <a:p>
                <a:r>
                  <a:rPr lang="en-CA" dirty="0"/>
                  <a:t>The full resolution flow vector field is found using the downsampled flow field as an initial estimate</a:t>
                </a:r>
              </a:p>
              <a:p>
                <a:r>
                  <a:rPr lang="en-CA" dirty="0"/>
                  <a:t>Flow vector fields are refined in an iterative, coarse-to-fine manner</a:t>
                </a:r>
              </a:p>
              <a:p>
                <a:r>
                  <a:rPr lang="en-CA" dirty="0"/>
                  <a:t>The full resolution flow field is relaxed using a spring-mass system, and applied to the image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801" r="-1101" b="-350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559E-9233-E792-5B3C-9E27C728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543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F7CBF6-9219-9374-0AF3-907513657260}"/>
                  </a:ext>
                </a:extLst>
              </p:cNvPr>
              <p:cNvSpPr txBox="1"/>
              <p:nvPr/>
            </p:nvSpPr>
            <p:spPr>
              <a:xfrm>
                <a:off x="838200" y="5410110"/>
                <a:ext cx="3127513" cy="12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Step 1: Find flow map from down-sampled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F7CBF6-9219-9374-0AF3-907513657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10110"/>
                <a:ext cx="3127513" cy="1228863"/>
              </a:xfrm>
              <a:prstGeom prst="rect">
                <a:avLst/>
              </a:prstGeom>
              <a:blipFill>
                <a:blip r:embed="rId3"/>
                <a:stretch>
                  <a:fillRect l="-3119" t="-3960" b="-84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3B482A6-870B-7912-0468-1FA196B14B41}"/>
              </a:ext>
            </a:extLst>
          </p:cNvPr>
          <p:cNvSpPr txBox="1"/>
          <p:nvPr/>
        </p:nvSpPr>
        <p:spPr>
          <a:xfrm>
            <a:off x="4323522" y="5509652"/>
            <a:ext cx="36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2: Iterate until flow map has a fine resolution (filter intermediate maps)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5CB2D-11FB-6A3F-47C3-BB3C7F833ED7}"/>
              </a:ext>
            </a:extLst>
          </p:cNvPr>
          <p:cNvSpPr txBox="1"/>
          <p:nvPr/>
        </p:nvSpPr>
        <p:spPr>
          <a:xfrm>
            <a:off x="8176774" y="5482702"/>
            <a:ext cx="31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3: Estimate the flow map for the full resolution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9F33F-BFA8-C784-D0FA-50949CC8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Computing Flow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/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Goal: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sz="2400" dirty="0"/>
                  <a:t>, want to find a flow map between these images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blipFill>
                <a:blip r:embed="rId4"/>
                <a:stretch>
                  <a:fillRect l="-874" t="-8750" b="-237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9901250-89D6-55AF-8707-85F2EFEA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22" y="2291033"/>
            <a:ext cx="3440333" cy="31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A285ED-D25E-C8BE-E5F8-A520DE30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6" y="2231399"/>
            <a:ext cx="3414982" cy="30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E262774-16D5-7D47-4255-906E40C7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4" y="2261216"/>
            <a:ext cx="3607903" cy="31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0B945-A335-8280-10EB-0F65AF68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5755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AF7CBF6-9219-9374-0AF3-907513657260}"/>
              </a:ext>
            </a:extLst>
          </p:cNvPr>
          <p:cNvSpPr txBox="1"/>
          <p:nvPr/>
        </p:nvSpPr>
        <p:spPr>
          <a:xfrm>
            <a:off x="838200" y="5410110"/>
            <a:ext cx="31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4: Iterate until full resolution flow map is sufficiently fine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B482A6-870B-7912-0468-1FA196B14B41}"/>
              </a:ext>
            </a:extLst>
          </p:cNvPr>
          <p:cNvSpPr txBox="1"/>
          <p:nvPr/>
        </p:nvSpPr>
        <p:spPr>
          <a:xfrm>
            <a:off x="4482732" y="5509652"/>
            <a:ext cx="31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5: Filter the flow map for inconsistent values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5CB2D-11FB-6A3F-47C3-BB3C7F833ED7}"/>
              </a:ext>
            </a:extLst>
          </p:cNvPr>
          <p:cNvSpPr txBox="1"/>
          <p:nvPr/>
        </p:nvSpPr>
        <p:spPr>
          <a:xfrm>
            <a:off x="8176774" y="5461436"/>
            <a:ext cx="31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6: Use a spring-mass system to relax the flow map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9F33F-BFA8-C784-D0FA-50949CC8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Computing Flow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/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Goal: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sz="2400" dirty="0"/>
                  <a:t>, want to find a flow map between these images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blipFill>
                <a:blip r:embed="rId4"/>
                <a:stretch>
                  <a:fillRect l="-874" t="-8750" b="-237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3E8D4EC-9247-2B58-3CD3-C4D97655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8" y="2300287"/>
            <a:ext cx="3505201" cy="30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04F673-12A1-9781-DFE3-962FB3D0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69" y="2300286"/>
            <a:ext cx="3642697" cy="32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F6B8DD1-FAA7-CCA8-C1B0-64437555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00" y="2389134"/>
            <a:ext cx="3543169" cy="31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9F97D-9A90-0DB1-0032-4EAA2A96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52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19844072-6235-497D-8856-0BC9B8820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4" y="0"/>
            <a:ext cx="7071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C34F9-2935-72F4-8C64-7A138A292ADE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50, Before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1CBE57-BBEB-31CA-37AB-153F1BDD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07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 material, old, stone&#10;&#10;Description automatically generated">
            <a:extLst>
              <a:ext uri="{FF2B5EF4-FFF2-40B4-BE49-F238E27FC236}">
                <a16:creationId xmlns:a16="http://schemas.microsoft.com/office/drawing/2014/main" id="{9A4612A4-E702-F26D-E77D-86E624D36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4" y="0"/>
            <a:ext cx="7071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4EA0E-81A0-7D47-0CDB-1F153AC1FEE4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50, After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309A4-305E-8BFC-62ED-87CA7DBA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287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uilding material, old, stone&#10;&#10;Description automatically generated">
            <a:extLst>
              <a:ext uri="{FF2B5EF4-FFF2-40B4-BE49-F238E27FC236}">
                <a16:creationId xmlns:a16="http://schemas.microsoft.com/office/drawing/2014/main" id="{0422763D-4457-1CF7-8CD3-903F68F6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14" y="0"/>
            <a:ext cx="7071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38ACE-8599-AC5D-AF71-99ECDDDF8FE6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CA1D9-22C7-71BE-D1F8-049BC76F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5320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 material, stone&#10;&#10;Description automatically generated">
            <a:extLst>
              <a:ext uri="{FF2B5EF4-FFF2-40B4-BE49-F238E27FC236}">
                <a16:creationId xmlns:a16="http://schemas.microsoft.com/office/drawing/2014/main" id="{12BC53AD-AC5C-6D4B-0B35-2AD9DEA3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9" y="0"/>
            <a:ext cx="70003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55D4E-77D2-8C60-C11D-54A29847A152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50, Before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A7D6E-6869-CEE4-0ACD-278FDD13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336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9FC2-ED0A-073B-DAAE-79403BAD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Liver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F1B4C-52B7-039F-B3FF-3F705C07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5584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The human liver sections are imaged using a serial block-face scanning electron microscope (SBF-SEM)</a:t>
            </a:r>
          </a:p>
          <a:p>
            <a:r>
              <a:rPr lang="en-CA" dirty="0"/>
              <a:t>CLAHE applied to improve contrast of raw images</a:t>
            </a:r>
          </a:p>
          <a:p>
            <a:r>
              <a:rPr lang="en-CA" dirty="0"/>
              <a:t>Each tile has ideally ~10% overlap with neighbouring tiles, and each section is ~50 nm thick</a:t>
            </a:r>
          </a:p>
          <a:p>
            <a:r>
              <a:rPr lang="en-CA" dirty="0"/>
              <a:t>Issues in the dataset include:</a:t>
            </a:r>
          </a:p>
          <a:p>
            <a:endParaRPr lang="en-CA" dirty="0"/>
          </a:p>
        </p:txBody>
      </p:sp>
      <p:pic>
        <p:nvPicPr>
          <p:cNvPr id="5" name="Picture 4" descr="A picture containing mammal&#10;&#10;Description automatically generated">
            <a:extLst>
              <a:ext uri="{FF2B5EF4-FFF2-40B4-BE49-F238E27FC236}">
                <a16:creationId xmlns:a16="http://schemas.microsoft.com/office/drawing/2014/main" id="{CC3DA046-9927-7690-79FC-A726F0F6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r="6478"/>
          <a:stretch/>
        </p:blipFill>
        <p:spPr>
          <a:xfrm>
            <a:off x="6096000" y="1561481"/>
            <a:ext cx="5257800" cy="1298814"/>
          </a:xfrm>
          <a:prstGeom prst="rect">
            <a:avLst/>
          </a:prstGeom>
        </p:spPr>
      </p:pic>
      <p:pic>
        <p:nvPicPr>
          <p:cNvPr id="7" name="Picture 6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33C61AE5-47C8-89D6-E3C6-A85F97751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3" b="-42113"/>
          <a:stretch/>
        </p:blipFill>
        <p:spPr>
          <a:xfrm>
            <a:off x="7673921" y="3349487"/>
            <a:ext cx="2101958" cy="4578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901CD-2221-E890-CBE0-26F200AAB4D5}"/>
              </a:ext>
            </a:extLst>
          </p:cNvPr>
          <p:cNvSpPr txBox="1"/>
          <p:nvPr/>
        </p:nvSpPr>
        <p:spPr>
          <a:xfrm>
            <a:off x="6096000" y="286029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Warping at Edges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C40AF-F67F-C716-5386-2B7FD92D04DB}"/>
              </a:ext>
            </a:extLst>
          </p:cNvPr>
          <p:cNvSpPr txBox="1"/>
          <p:nvPr/>
        </p:nvSpPr>
        <p:spPr>
          <a:xfrm>
            <a:off x="7673921" y="5992297"/>
            <a:ext cx="210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Charging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5949F-1488-2742-49BD-FF37A2801A75}"/>
              </a:ext>
            </a:extLst>
          </p:cNvPr>
          <p:cNvSpPr txBox="1"/>
          <p:nvPr/>
        </p:nvSpPr>
        <p:spPr>
          <a:xfrm>
            <a:off x="838199" y="6206780"/>
            <a:ext cx="564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CLAHE = Contrast Limited Adaptive Histogram Equalization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39FA81-42BF-947B-C115-F1FD9BA3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441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 material, stone&#10;&#10;Description automatically generated">
            <a:extLst>
              <a:ext uri="{FF2B5EF4-FFF2-40B4-BE49-F238E27FC236}">
                <a16:creationId xmlns:a16="http://schemas.microsoft.com/office/drawing/2014/main" id="{C2D17080-8441-C088-CD21-92AB87ADC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9" y="0"/>
            <a:ext cx="70003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389FB-8C3A-AE04-6D55-86C772413E53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50, After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2DD1D-46DC-B68B-6438-A39B7003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178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one&#10;&#10;Description automatically generated">
            <a:extLst>
              <a:ext uri="{FF2B5EF4-FFF2-40B4-BE49-F238E27FC236}">
                <a16:creationId xmlns:a16="http://schemas.microsoft.com/office/drawing/2014/main" id="{A198B956-AA6E-CBE5-E6A5-C5F7D241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9" y="0"/>
            <a:ext cx="70003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BDA30-5338-B341-3C81-BDA086F02E3A}"/>
              </a:ext>
            </a:extLst>
          </p:cNvPr>
          <p:cNvSpPr txBox="1"/>
          <p:nvPr/>
        </p:nvSpPr>
        <p:spPr>
          <a:xfrm>
            <a:off x="10020540" y="3244334"/>
            <a:ext cx="16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Layer 51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6BB09-F04F-2FB0-3527-925918ED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1965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53C5-6804-C615-443D-1219DB3A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Possible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6FBF5-1026-B081-D6DB-24F54A7BE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Need better flow filtering (local RANSAC)</a:t>
            </a:r>
          </a:p>
          <a:p>
            <a:r>
              <a:rPr lang="en-CA" dirty="0"/>
              <a:t>Figure out why some pixels are missing</a:t>
            </a:r>
          </a:p>
          <a:p>
            <a:r>
              <a:rPr lang="en-CA" dirty="0"/>
              <a:t>Use a smaller mesh size (increasing the resolution of flow maps also increases the noise, making it necessary to filter incorrect flows)</a:t>
            </a:r>
          </a:p>
          <a:p>
            <a:r>
              <a:rPr lang="en-CA" dirty="0"/>
              <a:t>When aligning images, consider the flow with images further away to limit the propagation of alignment errors and prevent drift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ABFE4-F380-0D1D-F34F-037B08AE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65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3972-DD40-677B-CB4F-E2C64D2B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B08DF-1CD5-FB5D-BB8C-11738E9A9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9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[1] </a:t>
            </a:r>
            <a:r>
              <a:rPr lang="en-CA" dirty="0">
                <a:hlinkClick r:id="rId2"/>
              </a:rPr>
              <a:t>https://github.com/google-research/sofima</a:t>
            </a: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780A4-A08D-5E78-4AF8-9715446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590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1F24-215F-8BAF-E55D-8C7943DB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E950-5D94-FB90-AF25-CBFB2936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013" y="1852267"/>
            <a:ext cx="3375991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Zhen Lab</a:t>
            </a:r>
          </a:p>
          <a:p>
            <a:r>
              <a:rPr lang="en-CA" dirty="0"/>
              <a:t>Prof. Mei Zhen</a:t>
            </a:r>
          </a:p>
          <a:p>
            <a:r>
              <a:rPr lang="en-CA" dirty="0"/>
              <a:t>Dr. Ben Mulcahy</a:t>
            </a:r>
          </a:p>
          <a:p>
            <a:r>
              <a:rPr lang="en-CA" dirty="0"/>
              <a:t>Dr. Tosif Ahamed</a:t>
            </a:r>
          </a:p>
          <a:p>
            <a:r>
              <a:rPr lang="en-CA" dirty="0"/>
              <a:t>Dylan Fong</a:t>
            </a:r>
          </a:p>
          <a:p>
            <a:r>
              <a:rPr lang="en-CA" dirty="0"/>
              <a:t>All members of Zhen Lab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884E0-7D4A-A494-BAC0-9B5D0CDF93DF}"/>
              </a:ext>
            </a:extLst>
          </p:cNvPr>
          <p:cNvSpPr txBox="1">
            <a:spLocks/>
          </p:cNvSpPr>
          <p:nvPr/>
        </p:nvSpPr>
        <p:spPr>
          <a:xfrm>
            <a:off x="4408004" y="1825625"/>
            <a:ext cx="33759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Lichtman Lab</a:t>
            </a:r>
          </a:p>
          <a:p>
            <a:r>
              <a:rPr lang="en-CA" dirty="0"/>
              <a:t>Dr. Yuelong Wu</a:t>
            </a:r>
          </a:p>
          <a:p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735937-A141-042B-3A66-A1E9253830AE}"/>
              </a:ext>
            </a:extLst>
          </p:cNvPr>
          <p:cNvSpPr txBox="1">
            <a:spLocks/>
          </p:cNvSpPr>
          <p:nvPr/>
        </p:nvSpPr>
        <p:spPr>
          <a:xfrm>
            <a:off x="7783995" y="1825625"/>
            <a:ext cx="33759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Bader Lab</a:t>
            </a:r>
          </a:p>
          <a:p>
            <a:r>
              <a:rPr lang="en-CA" dirty="0"/>
              <a:t>Ronald Xie</a:t>
            </a:r>
          </a:p>
          <a:p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21E8-BA12-4E62-5DC6-9A5E41AC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1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6A8E5-BF50-1015-6E15-996C9BD9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64160"/>
            <a:ext cx="5228195" cy="5222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EE17E-0517-70C8-4B4F-58FB2B90C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27" y="264160"/>
            <a:ext cx="5238353" cy="522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B083FF-C763-2A81-B600-74C56C0E536D}"/>
              </a:ext>
            </a:extLst>
          </p:cNvPr>
          <p:cNvSpPr txBox="1"/>
          <p:nvPr/>
        </p:nvSpPr>
        <p:spPr>
          <a:xfrm>
            <a:off x="1842820" y="5497203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Top: Image 51, 16</a:t>
            </a:r>
            <a:r>
              <a:rPr lang="en-CA" baseline="30000" dirty="0"/>
              <a:t>th</a:t>
            </a:r>
            <a:r>
              <a:rPr lang="en-CA" dirty="0"/>
              <a:t> Tile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C8F07-9625-AF0A-4A65-9836400DF9E9}"/>
              </a:ext>
            </a:extLst>
          </p:cNvPr>
          <p:cNvSpPr txBox="1"/>
          <p:nvPr/>
        </p:nvSpPr>
        <p:spPr>
          <a:xfrm>
            <a:off x="7526469" y="5486400"/>
            <a:ext cx="30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Bottom: Image 51, 21</a:t>
            </a:r>
            <a:r>
              <a:rPr lang="en-CA" baseline="30000" dirty="0"/>
              <a:t>st</a:t>
            </a:r>
            <a:r>
              <a:rPr lang="en-CA" dirty="0"/>
              <a:t> Tile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73709-44C3-1099-1DD7-F6A712FCB6B8}"/>
              </a:ext>
            </a:extLst>
          </p:cNvPr>
          <p:cNvSpPr txBox="1"/>
          <p:nvPr/>
        </p:nvSpPr>
        <p:spPr>
          <a:xfrm>
            <a:off x="4005469" y="6074392"/>
            <a:ext cx="418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overlap and non-overlapping tiles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D47F6-4784-9426-1F50-CDE2D68F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75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94A0-0E98-885C-8FD1-C6AF8B59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Cross-Correlation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1C35-037D-9D1B-C20D-7E1D5D93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27473" cy="1682272"/>
          </a:xfrm>
        </p:spPr>
        <p:txBody>
          <a:bodyPr>
            <a:normAutofit/>
          </a:bodyPr>
          <a:lstStyle/>
          <a:p>
            <a:r>
              <a:rPr lang="en-CA" dirty="0"/>
              <a:t>SOFIMA relies on normalized cross-correlation to match images</a:t>
            </a:r>
          </a:p>
          <a:p>
            <a:r>
              <a:rPr lang="en-CA" dirty="0"/>
              <a:t>Implemented using Fourier transforms</a:t>
            </a:r>
          </a:p>
        </p:txBody>
      </p:sp>
      <p:pic>
        <p:nvPicPr>
          <p:cNvPr id="6" name="Picture 5" descr="A picture containing building, balcony&#10;&#10;Description automatically generated">
            <a:extLst>
              <a:ext uri="{FF2B5EF4-FFF2-40B4-BE49-F238E27FC236}">
                <a16:creationId xmlns:a16="http://schemas.microsoft.com/office/drawing/2014/main" id="{62712BE3-E416-911B-0141-D9EC4817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1" y="3656871"/>
            <a:ext cx="2705716" cy="320112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FB79EC7-6458-1322-A201-6DADB7E95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57" y="3656871"/>
            <a:ext cx="2756528" cy="3201129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EDA2BC7D-6827-2369-E2D8-7934E2EB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23" y="136525"/>
            <a:ext cx="4433310" cy="29343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834813-427E-C4C5-C07C-CF11A9DDEA50}"/>
              </a:ext>
            </a:extLst>
          </p:cNvPr>
          <p:cNvSpPr txBox="1"/>
          <p:nvPr/>
        </p:nvSpPr>
        <p:spPr>
          <a:xfrm>
            <a:off x="6965673" y="3070894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Global Peak: (353, 463), Peak for Y = 0: (191, 0).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F2E45-172F-2BDA-39B8-41C4FAF9F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86" y="3656870"/>
            <a:ext cx="3493296" cy="32011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6D4FE7-A84C-F77F-2C8F-76FEF55546CE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 flipV="1">
            <a:off x="6070385" y="5257435"/>
            <a:ext cx="1432001" cy="1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1D330-765B-7281-0D47-84D489F2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10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A19E-5810-8115-B8A9-0159C740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Scale Invariant Feature Transform (SIFT)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DC614-F2FA-34B7-C64C-96FE0AD86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4181062" cy="480218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SIFT identifies scale and rotation invariant features in an image</a:t>
            </a:r>
          </a:p>
          <a:p>
            <a:r>
              <a:rPr lang="en-CA" dirty="0"/>
              <a:t>Assigns a 128 dimension vector to each feature, called the descriptor</a:t>
            </a:r>
          </a:p>
          <a:p>
            <a:r>
              <a:rPr lang="en-CA" dirty="0"/>
              <a:t>Finding an affine transformation between images amounts to matching descriptors and applying Random Sampling Consensus (RANSAC)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5CD64-7FFA-8D9D-629D-6D1941E0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38" y="1572383"/>
            <a:ext cx="7044362" cy="5244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96A81-1F0E-6235-70F6-34448B1C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53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BD49-35DC-E145-72B7-69FC7632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Spring-Mass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82EED-53C5-DB34-6422-E0B3E908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Based on the analogous procedure in solid mechanics, where a solid is thought of as a spring-mass system</a:t>
            </a:r>
          </a:p>
          <a:p>
            <a:r>
              <a:rPr lang="en-CA" dirty="0"/>
              <a:t>Either Newton’s laws or the energy method can be used to find the response of a spring-mass system</a:t>
            </a:r>
          </a:p>
          <a:p>
            <a:r>
              <a:rPr lang="en-CA" dirty="0"/>
              <a:t>Ex: A cantilever’s response against an applied 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93F68-CC8E-4422-B38C-56CEEF40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2" y="4323936"/>
            <a:ext cx="7496175" cy="13906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9A5E-653D-8D18-62AB-29332BB1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78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0136-1366-52CF-44FF-2D15319A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XY Stitching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DD008-8EF3-B623-6FDC-96D659BF8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Broadly, SOFIMA consists of a coarse alignment and a fine alignment step</a:t>
            </a:r>
          </a:p>
          <a:p>
            <a:r>
              <a:rPr lang="en-CA" dirty="0"/>
              <a:t>In coarse alignment, the relative offsets are determined between images</a:t>
            </a:r>
          </a:p>
          <a:p>
            <a:r>
              <a:rPr lang="en-CA" dirty="0"/>
              <a:t>In fine alignment, each image is meshed, and flows between mesh elements are computed</a:t>
            </a:r>
          </a:p>
          <a:p>
            <a:r>
              <a:rPr lang="en-CA" dirty="0"/>
              <a:t>The mesh elements are treated as point masses in a spring-mass system, which is relaxed to determine their optimal 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73DD2-E6DF-7BC9-961E-0CA9EA55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03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9176-4A6D-622C-54F0-7A87B4CB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Coarse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2F3F2-4BD8-EE52-CFCC-C4BA7671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786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2050</Words>
  <Application>Microsoft Office PowerPoint</Application>
  <PresentationFormat>Widescreen</PresentationFormat>
  <Paragraphs>239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XY Stitching and Z Alignment of the Liver Dataset</vt:lpstr>
      <vt:lpstr>Outline</vt:lpstr>
      <vt:lpstr>Properties of Liver Dataset</vt:lpstr>
      <vt:lpstr>PowerPoint Presentation</vt:lpstr>
      <vt:lpstr>Cross-Correlation</vt:lpstr>
      <vt:lpstr>Scale Invariant Feature Transform (SIFT)</vt:lpstr>
      <vt:lpstr>Spring-Mass System</vt:lpstr>
      <vt:lpstr>Overview of XY Stitching</vt:lpstr>
      <vt:lpstr>Coarse Alignment</vt:lpstr>
      <vt:lpstr>PowerPoint Presentation</vt:lpstr>
      <vt:lpstr>Fine Alignment</vt:lpstr>
      <vt:lpstr>PowerPoint Presentation</vt:lpstr>
      <vt:lpstr>Step 2: Find optimal positions of tiles by solving a spring-mass system </vt:lpstr>
      <vt:lpstr>Results for XY Stitching</vt:lpstr>
      <vt:lpstr>Issues with XY Stitching</vt:lpstr>
      <vt:lpstr>Issues with XY Stitching</vt:lpstr>
      <vt:lpstr>Issues with XY Stitching</vt:lpstr>
      <vt:lpstr>Issues with XY Stitching</vt:lpstr>
      <vt:lpstr>Issues with XY Stitching</vt:lpstr>
      <vt:lpstr>Issues with XY Stitching</vt:lpstr>
      <vt:lpstr>Issues with XY Stitching</vt:lpstr>
      <vt:lpstr>Z Alignment</vt:lpstr>
      <vt:lpstr>Overview of Z Alignment</vt:lpstr>
      <vt:lpstr>Computing Flow Map</vt:lpstr>
      <vt:lpstr>Computing Flow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Improvements</vt:lpstr>
      <vt:lpstr>Resources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SOFIMA to Stitch the Liver Dataset</dc:title>
  <dc:creator>Ishaan Chandok</dc:creator>
  <cp:lastModifiedBy>Ishaan Chandok</cp:lastModifiedBy>
  <cp:revision>33</cp:revision>
  <dcterms:created xsi:type="dcterms:W3CDTF">2022-07-17T13:32:30Z</dcterms:created>
  <dcterms:modified xsi:type="dcterms:W3CDTF">2022-07-18T17:03:46Z</dcterms:modified>
</cp:coreProperties>
</file>