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7" r:id="rId3"/>
    <p:sldId id="293" r:id="rId4"/>
    <p:sldId id="289" r:id="rId5"/>
    <p:sldId id="272" r:id="rId6"/>
    <p:sldId id="259" r:id="rId7"/>
    <p:sldId id="260" r:id="rId8"/>
    <p:sldId id="261" r:id="rId9"/>
    <p:sldId id="275" r:id="rId10"/>
    <p:sldId id="263" r:id="rId11"/>
    <p:sldId id="264" r:id="rId12"/>
    <p:sldId id="268" r:id="rId13"/>
    <p:sldId id="267" r:id="rId14"/>
    <p:sldId id="285" r:id="rId15"/>
    <p:sldId id="266" r:id="rId16"/>
    <p:sldId id="284" r:id="rId17"/>
    <p:sldId id="283" r:id="rId18"/>
    <p:sldId id="277" r:id="rId19"/>
    <p:sldId id="278" r:id="rId20"/>
    <p:sldId id="269" r:id="rId21"/>
    <p:sldId id="270" r:id="rId22"/>
    <p:sldId id="279" r:id="rId23"/>
    <p:sldId id="274" r:id="rId24"/>
    <p:sldId id="298" r:id="rId25"/>
    <p:sldId id="295" r:id="rId26"/>
    <p:sldId id="281" r:id="rId27"/>
    <p:sldId id="296" r:id="rId28"/>
    <p:sldId id="273" r:id="rId29"/>
    <p:sldId id="276" r:id="rId30"/>
    <p:sldId id="287" r:id="rId31"/>
    <p:sldId id="288" r:id="rId32"/>
    <p:sldId id="297" r:id="rId33"/>
    <p:sldId id="290" r:id="rId34"/>
    <p:sldId id="294" r:id="rId35"/>
    <p:sldId id="299" r:id="rId36"/>
    <p:sldId id="30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6:25:22.406"/>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6:25:16.972"/>
    </inkml:context>
    <inkml:brush xml:id="br0">
      <inkml:brushProperty name="width" value="0.05" units="cm"/>
      <inkml:brushProperty name="height" value="0.05" units="cm"/>
      <inkml:brushProperty name="color" value="#FFFFFF"/>
    </inkml:brush>
  </inkml:definitions>
  <inkml:trace contextRef="#ctx0" brushRef="#br0">317 469 24575,'1077'0'0,"-1749"0"0,741 0 0,-53 0 0,-50 0 0,-423 0 0,588-1 0,150 3 0,-275-2 0,0 1 0,1-1 0,-1 1 0,0 1 0,0-1 0,0 1 0,6 3 0,-11-5 0,0 1 0,0-1 0,0 1 0,0-1 0,-1 1 0,1 0 0,0-1 0,0 1 0,0 0 0,-1 0 0,1 0 0,-1-1 0,1 1 0,0 0 0,-1 0 0,1 0 0,-1 0 0,0 0 0,1 1 0,-1 0 0,0-1 0,0 1 0,0-1 0,-1 1 0,1-1 0,0 0 0,-1 1 0,1-1 0,-1 1 0,1-1 0,-1 0 0,0 0 0,1 1 0,-1-1 0,0 0 0,0 0 0,0 0 0,-2 2 0,-12 12 0,-2-1 0,0 0 0,0-1 0,-1-1 0,-1-1 0,0 0 0,0-2 0,-1 0 0,-28 8 0,23-10 0,0-1 0,-1-2 0,0-1 0,0 0 0,-1-2 0,-34-3 0,51 1 0,18 0 0,22 0 0,622 0 0,-667 0 0,0 0 0,0-2 0,1 0 0,-23-7 0,-5-2 0,-44-7 0,-1 3 0,-1 4 0,0 3 0,-114 5 0,495 7 0,-886-3 0,726 8 0,-34 0 0,108-5 0,16 0 0,-220-3 0,1 1 0,0-1 0,0 1 0,0 0 0,-1 0 0,7 2 0,-10-3 0,0 0 0,0 0 0,0 0 0,0 0 0,0 0 0,0 0 0,0 0 0,1 0 0,-1 0 0,0 0 0,0 0 0,0 0 0,0 0 0,0 0 0,0 1 0,0-1 0,0 0 0,0 0 0,1 0 0,-1 0 0,0 0 0,0 0 0,0 0 0,0 0 0,0 0 0,0 1 0,0-1 0,0 0 0,0 0 0,0 0 0,0 0 0,0 0 0,0 0 0,0 1 0,0-1 0,0 0 0,0 0 0,0 0 0,0 0 0,0 0 0,0 0 0,0 0 0,0 1 0,0-1 0,0 0 0,0 0 0,0 0 0,0 0 0,-1 0 0,1 0 0,0 0 0,0 0 0,0 1 0,0-1 0,0 0 0,-17 4 0,-24 0 0,-51-2 0,42-2 0,218-11 0,-71 3 0,-8 2 0,291-15 0,-947 24 0,330-4 0,872 1 0,-692 17 0,-27-5 0,-102 3 0,-89-14 0,262 0 0,21 1 0,28 3 0,417 11 0,-63-6 0,-246-1 0,-642-10 0,864 1 0,-1244 0 0,939-4 0,0-3 0,115-28 0,-67 12 0,283-36 0,-292 51 0,197 10 0,-362-1 0,35-1 0,27 0 0,15 1 0,-455-1 0,473-1 0,-19-1 0,1 2 0,-1 0 0,0 0 0,0 1 0,0 0 0,0 1 0,16 5 0,-26-7 0,0 0 0,0 1 0,0-1 0,0 1 0,0-1 0,0 1 0,0-1 0,0 1 0,0 0 0,0-1 0,0 1 0,0 0 0,0 0 0,-1 0 0,1 0 0,0 0 0,0 2 0,-1-3 0,0 1 0,0-1 0,0 1 0,0-1 0,0 1 0,0-1 0,0 1 0,0-1 0,-1 0 0,1 1 0,0-1 0,0 1 0,-1-1 0,1 1 0,0-1 0,-1 0 0,1 1 0,0-1 0,-1 0 0,1 1 0,-1-1 0,1 0 0,-1 1 0,1-1 0,0 0 0,-2 0 0,-3 3 0,0-1 0,0 0 0,0-1 0,0 0 0,-8 2 0,-2-1 0,13-1 0,3-1 0,24-1 0,-6 1 0,52-2 0,143 3 0,-182 4 0,-32-5 0,1 0 0,-1 0 0,1 0 0,-1 1 0,1-1 0,-1 0 0,0 0 0,1 0 0,-1 0 0,1 0 0,-1 0 0,1 1 0,-1-1 0,0 0 0,1 0 0,-1 1 0,0-1 0,1 0 0,-1 0 0,0 1 0,1-1 0,-1 0 0,0 1 0,0-1 0,0 0 0,1 1 0,-1-1 0,0 1 0,0-1 0,0 0 0,0 1 0,1-1 0,-1 1 0,0-1 0,0 1 0,0-1 0,0 0 0,0 1 0,0-1 0,0 1 0,0-1 0,0 1 0,-1-1 0,1 0 0,0 1 0,0-1 0,0 1 0,0-1 0,-1 0 0,1 1 0,0-1 0,0 0 0,-1 1 0,1-1 0,0 0 0,-1 1 0,1-1 0,0 0 0,-1 1 0,1-1 0,0 0 0,-1 0 0,1 0 0,0 1 0,-1-1 0,0 0 0,-4 3 0,0-1 0,-1 0 0,1 0 0,-1 0 0,-11 1 0,-2 2 0,19-5 0,-1 0 0,1 0 0,0 0 0,0 0 0,0 0 0,0 0 0,0 0 0,-1 0 0,1 0 0,0 0 0,0 0 0,0 0 0,0 0 0,0 0 0,-1 0 0,1 0 0,0 0 0,0 0 0,0 0 0,0 0 0,0 1 0,0-1 0,-1 0 0,1 0 0,0 0 0,0 0 0,0 0 0,0 0 0,0 0 0,0 0 0,0 1 0,0-1 0,0 0 0,-1 0 0,1 0 0,0 0 0,0 0 0,0 0 0,0 1 0,0-1 0,0 0 0,0 0 0,0 0 0,0 0 0,0 1 0,0-1 0,0 0 0,0 0 0,0 0 0,0 0 0,0 0 0,0 0 0,0 1 0,1-1 0,-1 0 0,0 0 0,0 0 0,0 0 0,0 0 0,0 1 0,2 0 0,-1 0 0,0 0 0,1 0 0,-1 0 0,0 1 0,0-1 0,0 0 0,0 1 0,0-1 0,0 1 0,0-1 0,-1 1 0,1 0 0,0-1 0,-1 1 0,1 0 0,-1-1 0,0 1 0,1 0 0,-1 2 0,-1-1 0,1 0 0,0 0 0,-1-1 0,0 1 0,0 0 0,0-1 0,0 1 0,0 0 0,-1-1 0,1 1 0,-3 3 0,0-1 0,-1 0 0,1 0 0,-1-1 0,1 0 0,-1 1 0,-1-2 0,1 1 0,0 0 0,-1-1 0,-10 4 0,3-3 0,-1-1 0,0 0 0,0-1 0,0-1 0,0 0 0,0-1 0,0 0 0,-23-4 0,36 4 0,0-1 0,0 1 0,0-1 0,1 1 0,-1-1 0,0 1 0,0-1 0,0 1 0,1-1 0,-1 0 0,0 1 0,1-1 0,-1 0 0,1 0 0,-1 1 0,1-1 0,-1 0 0,1 0 0,-1 0 0,1 0 0,0 0 0,-1 0 0,1 0 0,0 1 0,0-1 0,0 0 0,0 0 0,0-2 0,1-30 0,1 23 0,3-224 0,-5 198 0,0 32 0,0 0 0,0 0 0,0 0 0,1-1 0,0 1 0,-1 0 0,2 0 0,-1 0 0,0 0 0,1 0 0,0 1 0,0-1 0,3-5 0,-3 6 0,1 1 0,-1 0 0,0 0 0,1 0 0,-1 0 0,1 1 0,0-1 0,0 1 0,-1-1 0,1 1 0,0 0 0,0 0 0,0 0 0,0 1 0,0-1 0,0 1 0,0 0 0,6 0 0,-5-1 0,-1 1 0,0 1 0,0-1 0,0 0 0,0 1 0,0-1 0,1 1 0,-1 0 0,0 0 0,-1 0 0,1 1 0,0-1 0,0 1 0,0-1 0,-1 1 0,1 0 0,-1 0 0,1 0 0,-1 0 0,0 1 0,0-1 0,0 1 0,0-1 0,0 1 0,2 5 0,0 3 0,0 1 0,0 0 0,-1 0 0,-1 0 0,2 16 0,2 10 0,-6-40 0,2-5 0,-1-1 0,-1 1 0,1-14 0,-1 20 0,0-1 0,-1 1 0,1-1 0,0 1 0,-1-1 0,1 1 0,-1-1 0,1 1 0,-1 0 0,1-1 0,-1 1 0,-1-2 0,1 2 0,1 1 0,-1-1 0,0 1 0,1 0 0,-1-1 0,0 1 0,1-1 0,-1 1 0,0 0 0,0 0 0,1-1 0,-1 1 0,0 0 0,0 0 0,1 0 0,-1 0 0,0 0 0,0 0 0,0 0 0,1 0 0,-1 0 0,0 0 0,0 1 0,1-1 0,-1 0 0,-1 1 0,-4 1 0,1 1 0,-1 0 0,0 0 0,1 1 0,0 0 0,0 0 0,-6 5 0,7-5 0,0 0 0,0-1 0,0 0 0,0 1 0,-1-2 0,1 1 0,-1 0 0,0-1 0,0 0 0,0 0 0,0 0 0,-8 1 0,7-3 0,-1 0 0,1 0 0,0-1 0,-1 0 0,1 0 0,0 0 0,-1-1 0,1 0 0,0 0 0,0-1 0,1 1 0,-1-1 0,0-1 0,1 1 0,0-1 0,-9-7 0,-5-7 0,0-1 0,-27-37 0,30 37 0,3 3 0,9 12 0,-1-1 0,1 0 0,0-1 0,0 1 0,0-1 0,1 1 0,0-1 0,0 0 0,-3-11 0,6 17 0,0 0 0,0 0 0,-1-1 0,1 1 0,0 0 0,0-1 0,0 1 0,0 0 0,0-1 0,0 1 0,0 0 0,0-1 0,0 1 0,0 0 0,0-1 0,0 1 0,1 0 0,-1-1 0,0 1 0,0 0 0,0 0 0,0-1 0,0 1 0,1 0 0,-1-1 0,0 1 0,0 0 0,1 0 0,-1 0 0,0-1 0,0 1 0,1 0 0,-1 0 0,0 0 0,0-1 0,1 1 0,-1 0 0,14 5 0,-2 5 0,-1 2 0,0-1 0,0 2 0,-1-1 0,13 24 0,8 8 0,1-3 0,-19-26 0,0 0 0,-1 1 0,-1 1 0,-1 0 0,0 0 0,-1 1 0,9 25 0,-17-40 0,0-1 0,0 1 0,0 0 0,0 0 0,1-1 0,-1 1 0,1-1 0,0 0 0,0 1 0,-1-1 0,2 0 0,-1 0 0,0 0 0,0 0 0,1-1 0,-1 1 0,5 2 0,-6-4 0,0 0 0,1 1 0,-1-1 0,0 0 0,1 1 0,-1-1 0,1 0 0,-1 0 0,0 0 0,1 0 0,-1-1 0,0 1 0,1 0 0,-1 0 0,1-1 0,-1 1 0,0-1 0,0 1 0,1-1 0,-1 0 0,0 1 0,0-1 0,0 0 0,0 0 0,0 0 0,0 0 0,0 0 0,0 0 0,0 0 0,0 0 0,0 0 0,-1 0 0,1-1 0,0 1 0,-1 0 0,1-1 0,-1 1 0,1-2 0,2-8 0,0 0 0,-1 0 0,0-1 0,-1 1 0,-1 0 0,1-1 0,-2 1 0,-1-14 0,0-37 0,3 60 0,-1 0 0,1-1 0,-1 1 0,1 0 0,0 0 0,-1-1 0,1 1 0,0 0 0,0 0 0,1 0 0,-1 0 0,0 0 0,1 0 0,-1 1 0,1-1 0,0 0 0,0 1 0,3-3 0,-5 4 0,0 0 0,0 0 0,0 0 0,0 0 0,0 0 0,1 0 0,-1 0 0,0-1 0,0 1 0,0 0 0,0 0 0,0 0 0,0 0 0,0 0 0,0 0 0,0 0 0,0 0 0,0 0 0,0 0 0,1-1 0,-1 1 0,0 0 0,0 0 0,0 0 0,0 0 0,0 0 0,0 0 0,0 0 0,0 0 0,0-1 0,0 1 0,0 0 0,0 0 0,0 0 0,0 0 0,0 0 0,0 0 0,0 0 0,-1-1 0,1 1 0,0 0 0,0 0 0,0 0 0,0 0 0,0 0 0,0 0 0,0 0 0,0 0 0,0 0 0,0-1 0,0 1 0,0 0 0,-1 0 0,1 0 0,0 0 0,0 0 0,-11-2 0,-18 3 0,25-1 0,3 0 0,-55 0 0,51-1 0,1 1 0,0-1 0,0 0 0,0 0 0,0-1 0,0 1 0,0-1 0,0 0 0,0 0 0,-6-4 0,10 5 0,0 1 0,-1 0 0,1-1 0,-1 1 0,1 0 0,0-1 0,-1 1 0,1 0 0,0-1 0,-1 1 0,1-1 0,0 1 0,0-1 0,-1 1 0,1-1 0,0 1 0,0-1 0,0 1 0,0-1 0,0 1 0,0-1 0,0 1 0,0-1 0,0 1 0,0-1 0,0 1 0,0-1 0,0 0 0,11-12 0,21-5 0,-21 14 0,1 0 0,0 1 0,0 1 0,21-3 0,27-6 0,-58 11 0,0-1 0,0 0 0,0 1 0,0-1 0,-1 0 0,1 0 0,0 0 0,0 0 0,-1 0 0,1-1 0,-1 1 0,1 0 0,-1-1 0,1 1 0,-1-1 0,0 0 0,0 1 0,0-1 0,0 0 0,0 0 0,0 1 0,0-1 0,-1 0 0,1 0 0,-1 0 0,1 0 0,-1 0 0,0 0 0,0 0 0,1 0 0,-2 0 0,1 0 0,0 0 0,0 0 0,-1-3 0,-2-7 0,-1 1 0,0 0 0,0 0 0,-11-19 0,11 22 0,-78-137 0,69 125 0,12 19 0,8 10 0,-5-7 0,17 20 0,27 42 0,-40-55 0,-1 0 0,-1 1 0,0 0 0,0 0 0,-1 0 0,0 0 0,0 0 0,1 14 0,-3-17 0,-1 0 0,1 1 0,-1-1 0,-1 0 0,1 0 0,-3 10 0,3-15 0,-1 0 0,0 0 0,0 0 0,1 0 0,-1 0 0,0-1 0,-1 1 0,1 0 0,0-1 0,0 1 0,-1-1 0,1 1 0,-1-1 0,0 1 0,1-1 0,-1 0 0,0 0 0,0 0 0,1 0 0,-1 0 0,0 0 0,0-1 0,0 1 0,0-1 0,0 1 0,-3-1 0,-21 3 0,0-2 0,0-1 0,-27-3 0,-8 0 0,136 3 0,-66 0 0,-12 0 0,3 0 0,-4 0 0,1 0 0,0 0 0,0 0 0,0 0 0,0-1 0,-1 0 0,1 1 0,0-1 0,0 0 0,0 0 0,-5-3 0,8 4 0,0 0 0,0 0 0,0 0 0,0 0 0,0 0 0,0 0 0,0 0 0,0 0 0,0 0 0,0 0 0,0-1 0,0 1 0,-1 0 0,1 0 0,0 0 0,0 0 0,0 0 0,0 0 0,0 0 0,0 0 0,0 0 0,0-1 0,0 1 0,0 0 0,0 0 0,0 0 0,0 0 0,0 0 0,0 0 0,0 0 0,0 0 0,0-1 0,0 1 0,0 0 0,0 0 0,0 0 0,1 0 0,-1 0 0,0 0 0,0 0 0,0 0 0,0 0 0,0 0 0,0-1 0,0 1 0,0 0 0,0 0 0,0 0 0,0 0 0,0 0 0,1 0 0,-1 0 0,0 0 0,0 0 0,0 0 0,10-3 0,10-1 0,-18 4 0,26-3 0,0 1 0,-1 2 0,1 0 0,38 7 0,-65-7 0,0 0 0,0 0 0,0 0 0,0 1 0,0-1 0,0 0 0,0 1 0,0-1 0,0 1 0,0-1 0,0 1 0,-1-1 0,1 1 0,0 0 0,0-1 0,1 3 0,-2-3 0,0 0 0,0 1 0,0-1 0,0 1 0,0-1 0,0 1 0,0-1 0,0 0 0,0 1 0,0-1 0,0 1 0,0-1 0,0 1 0,0-1 0,0 0 0,-1 1 0,1-1 0,0 1 0,0-1 0,-1 0 0,1 1 0,0-1 0,0 0 0,-1 1 0,1-1 0,0 0 0,-1 1 0,-2 1 0,0 1 0,-1-1 0,1 0 0,-1 0 0,1 0 0,-1 0 0,-6 1 0,-14 3 0,0-1 0,0 0 0,-25 0 0,-79-1 0,88-3 0,-349-1 0,246-1 0,143 1 0,1 0 0,-1 0 0,0 0 0,0 0 0,0 0 0,0 0 0,0 0 0,0 0 0,0 0 0,0 0 0,0 0 0,0 0 0,0 1 0,0-1 0,0 0 0,0 0 0,0 0 0,0 0 0,0 0 0,0 0 0,0 0 0,0 0 0,0 0 0,0 0 0,0 0 0,0 0 0,0 0 0,0 1 0,0-1 0,0 0 0,-1 0 0,1 0 0,0 0 0,0 0 0,0 0 0,0 0 0,0 0 0,0 0 0,0 0 0,0 0 0,0 0 0,0 0 0,0 0 0,0 0 0,0 0 0,0 0 0,0 0 0,-1 0 0,1 0 0,13 7 0,22 6 0,115 27 0,-149-40 0,30 9 0,-30-9 0,0 1 0,0-1 0,1 0 0,-1 1 0,0-1 0,0 1 0,0 0 0,-1-1 0,1 1 0,0 0 0,0-1 0,0 1 0,0 0 0,0 0 0,-1 0 0,1 0 0,0 0 0,-1 0 0,1 0 0,-1 0 0,1 0 0,-1 0 0,1 1 0,-2-1 0,1 0 0,-1 0 0,0 0 0,0 0 0,0 0 0,1 0 0,-1 0 0,0-1 0,0 1 0,0 0 0,0-1 0,0 1 0,0 0 0,-1-1 0,1 1 0,0-1 0,0 0 0,0 1 0,0-1 0,-1 0 0,1 0 0,0 0 0,0 0 0,-2 0 0,-2 1 0,-47 9 0,-86 3 0,-58-9 0,133-4 0,-408-1 0,864 19 0,-1 22 0,-205-11 0,-168-21 0,-18-8 0,-1 0 0,0 1 0,0-1 0,1 0 0,-1 1 0,0-1 0,0 0 0,1 1 0,-1-1 0,0 0 0,0 1 0,0-1 0,0 0 0,0 1 0,0-1 0,1 0 0,-1 1 0,0-1 0,0 1 0,0-1 0,0 0 0,0 1 0,0-1 0,0 0 0,0 1 0,-1-1 0,1 1 0,-1 1 0,0 0 0,-1-1 0,1 1 0,-1-1 0,1 1 0,-1-1 0,0 0 0,1 1 0,-1-1 0,0 0 0,0 0 0,0 0 0,0-1 0,-4 2 0,-16 5 0,0-1 0,-1-1 0,0-1 0,-25 2 0,-97-3 0,33-2 0,111-1 0,-1 0 0,1 0 0,0 0 0,0 0 0,-1 0 0,1 0 0,0 0 0,-1 1 0,1-1 0,0 0 0,0 1 0,0-1 0,-1 1 0,1-1 0,0 1 0,0-1 0,0 1 0,0 0 0,0 0 0,-1 1 0,2-1 0,0 0 0,1 0 0,-1 1 0,1-1 0,0 0 0,-1 0 0,1 0 0,0 0 0,-1 0 0,1 0 0,0 0 0,0-1 0,0 1 0,0 0 0,0 0 0,0-1 0,0 1 0,0 0 0,0-1 0,0 1 0,1-1 0,1 1 0,35 18 0,1-3 0,79 24 0,87 8 0,115 1 0,-313-49 0,-12 1 0,-22-2 0,7 0 0,-557-2 0,608-2 0,38-14 0,-43 12 0,141-44 0,-81 22 0,1 4 0,115-17 0,-183 40 0,33 1 0,-85-2 0,0-3 0,-37-10 0,12 2 0,-12-1 0,-132-26 0,158 35 0,0 1 0,-72 3 0,335 2 0,-76 2 0,-66-2 0,-254-11 0,69 2 0,106 9 0,-5 0 0,-1-1 0,0 0 0,0 0 0,-10-3 0,17 3 0,0 1 0,0 0 0,0 0 0,0-1 0,0 1 0,0-1 0,0 1 0,0-1 0,0 1 0,0-1 0,1 1 0,-1-1 0,0 0 0,0 0 0,1 1 0,-1-1 0,0 0 0,1 0 0,-1 0 0,1 0 0,-1 0 0,1 0 0,-1 1 0,1-1 0,0 0 0,-1 0 0,1 0 0,0-1 0,0 1 0,0 0 0,0 0 0,0 0 0,0 0 0,0 0 0,0 0 0,0 0 0,0 0 0,1 0 0,-1 0 0,0 0 0,1 0 0,0-1 0,1-2 0,1 0 0,-1 0 0,1 0 0,0 1 0,1-1 0,-1 1 0,1-1 0,-1 1 0,1 0 0,0 1 0,0-1 0,0 1 0,0-1 0,1 1 0,7-2 0,4-2 0,0 2 0,34-6 0,-183 13 0,72-3 0,-45-2 0,-92 5 0,197-3 0,-1 0 0,0 0 0,1 0 0,-1 0 0,1 0 0,-1 1 0,1-1 0,-1 0 0,1 1 0,0-1 0,-1 1 0,1 0 0,0 0 0,-1-1 0,1 1 0,0 0 0,0 0 0,-1 0 0,1 0 0,0 0 0,0 0 0,0 1 0,0-1 0,1 0 0,-2 2 0,1 1 0,0-1 0,1 1 0,-1 0 0,1-1 0,0 1 0,0 0 0,0-1 0,1 6 0,0 17 0,-1-24 0,-1-1 0,1 1 0,-1-1 0,1 1 0,-1-1 0,0 1 0,0-1 0,0 0 0,0 1 0,0-1 0,0 0 0,0 0 0,0 0 0,0 0 0,0 0 0,-1 0 0,1 0 0,0 0 0,-1 0 0,1 0 0,-1-1 0,1 1 0,-1-1 0,1 1 0,-1-1 0,1 0 0,-1 1 0,1-1 0,-4 0 0,-6 1 0,-1 0 0,-22-2 0,24 1 0,329-4 0,-565 4 0,247 0 0,-1 1 0,0-1 0,1 0 0,-1 0 0,1 0 0,-1 0 0,0 0 0,1 0 0,-1 0 0,1 0 0,-1 0 0,1 0 0,-1 0 0,0 0 0,1 0 0,-1 0 0,1 0 0,-1-1 0,0 1 0,1 0 0,-1 0 0,1 0 0,-1-1 0,0 1 0,1 0 0,-1-1 0,0 1 0,1 0 0,-1 0 0,0-1 0,0 1 0,1 0 0,-1-1 0,0 0 0,-10-10 0,-27-8 0,28 17 0,0 0 0,-1 1 0,-15-1 0,17 2 0,0-1 0,0 0 0,0 0 0,0-1 0,-9-2 0,17 4 0,-1 0 0,1-1 0,-1 1 0,1 0 0,-1 0 0,1-1 0,-1 1 0,1 0 0,-1-1 0,1 1 0,-1 0 0,1-1 0,0 1 0,-1 0 0,1-1 0,0 1 0,-1-1 0,1 1 0,0-1 0,0 1 0,-1-1 0,1 1 0,0-1 0,0 1 0,0-1 0,0 1 0,-1-1 0,1 1 0,0-2 0,1 1 0,-1 0 0,0-1 0,1 1 0,-1 0 0,1-1 0,-1 1 0,1 0 0,0 0 0,0-1 0,-1 1 0,3-1 0,2-4 0,0 1 0,0 1 0,1-1 0,6-3 0,6-2 0,0 0 0,1 2 0,0 0 0,0 1 0,1 1 0,-1 1 0,2 1 0,19-2 0,21 1 0,86 2 0,-100 5 0,-156-2 0,32 2 0,-20-2 0,297 0 0,-218 0 0,5 0 0,23 0 0,491 0 0,-539 0 0,26 0 0,26 0 0,52-2 0,-35 0 0,0 2 0,1 1 0,-1 1 0,34 7 0,-58-6 0,-7-1 0,-13 2 0,-22 0 0,-168-4 0,224 0 0,-1 0 0,1 1 0,-1 1 0,1 2 0,-1 0 0,23 7 0,-42-11 0,0 1 0,-1-1 0,1 0 0,0 1 0,0-1 0,0 1 0,0-1 0,0 1 0,0-1 0,-1 1 0,1 0 0,0-1 0,-1 1 0,1 0 0,0 0 0,-1-1 0,1 1 0,-1 0 0,1 0 0,0 1 0,-1-1 0,0 0 0,0-1 0,0 1 0,-1 0 0,1-1 0,0 1 0,0 0 0,-1-1 0,1 1 0,0 0 0,0-1 0,-1 1 0,1-1 0,-1 1 0,1 0 0,-1-1 0,1 1 0,-1-1 0,1 1 0,-1-1 0,0 1 0,-4 2 0,-1 0 0,1 0 0,0 0 0,-1 0 0,-7 1 0,-10 2 0,0-1 0,0-1 0,-43 3 0,-71-8 0,120 1 0,154 1 0,81 2 0,-158 0 0,99 19 0,-128-16 0,35 9 0,-60-14 0,0 1 0,-1 0 0,1 0 0,-1 1 0,1 0 0,-1 0 0,0 0 0,5 5 0,-8-7 0,-1 0 0,0 1 0,1-1 0,-1 0 0,0 1 0,0-1 0,0 1 0,0 0 0,0-1 0,0 1 0,0-1 0,-1 1 0,1 0 0,-1 0 0,1 0 0,-1-1 0,0 1 0,1 0 0,-1 0 0,0 0 0,0-1 0,-1 4 0,0-2 0,0 0 0,0 0 0,0 0 0,0 0 0,-1 0 0,0 0 0,0 0 0,1-1 0,-1 1 0,-1-1 0,1 1 0,-3 1 0,-2 3 0,-2-1 0,1 0 0,-1 0 0,0-1 0,0 0 0,0-1 0,-14 5 0,0-3 0,-1-1 0,0-1 0,-49 2 0,-74-9 0,126 2 0,2-22 0,12 15 0,0 0 0,0 0 0,1-1 0,-6-9 0,11 16 0,0 1 0,0 0 0,0-1 0,0 1 0,1-1 0,-1 1 0,0-1 0,1 1 0,-1-1 0,1 0 0,0 1 0,0-1 0,-1 0 0,1 1 0,0-1 0,0 0 0,1 1 0,-1-1 0,0 1 0,1-1 0,-1 0 0,0 1 0,1-1 0,0 1 0,-1-1 0,1 1 0,0-1 0,0 1 0,0-1 0,0 1 0,0 0 0,0 0 0,0 0 0,2-2 0,-3 3 0,0 0 0,0 0 0,0 0 0,0 0 0,-1 0 0,1 0 0,0 0 0,0 0 0,0 0 0,0 0 0,0 0 0,0 0 0,-1 0 0,1 0 0,0 0 0,0 0 0,0 0 0,0 0 0,0 0 0,-1 0 0,1 0 0,0 0 0,0 0 0,0 0 0,0-1 0,0 1 0,0 0 0,0 0 0,0 0 0,-1 0 0,1 0 0,0 0 0,0 0 0,0-1 0,0 1 0,0 0 0,0 0 0,0 0 0,0 0 0,0 0 0,0 0 0,0-1 0,0 1 0,0 0 0,0 0 0,0 0 0,0 0 0,0 0 0,0-1 0,0 1 0,0 0 0,0 0 0,0 0 0,0 0 0,0 0 0,0 0 0,0-1 0,0 1 0,0 0 0,1 0 0,-1 0 0,0 0 0,0 0 0,0 0 0,0 0 0,0 0 0,0-1 0,1 1 0,-25-2 0,-38 3 0,50-1 0,-24 1 0,-87-1 0,122 0 0,1 0 0,-1 0 0,0 0 0,1 0 0,-1 0 0,0 0 0,1 0 0,-1 0 0,0 0 0,1-1 0,-1 1 0,1 0 0,-1 0 0,0-1 0,1 1 0,-1 0 0,1-1 0,-1 1 0,1-1 0,-1 1 0,0-1 0,1 0 0,0 1 0,0-1 0,0 1 0,0-1 0,0 1 0,0-1 0,1 1 0,-1-1 0,0 1 0,0 0 0,0-1 0,1 1 0,-1-1 0,0 1 0,0 0 0,1-1 0,-1 1 0,0-1 0,1 1 0,-1 0 0,0 0 0,1-1 0,30-19 0,-2 7 0,1 1 0,0 1 0,1 1 0,0 2 0,38-5 0,-21 7 0,1 1 0,86 5 0,-329 3 0,29-3 0,168 1 0,0 0 0,0 0 0,0 0 0,0 0 0,1 0 0,-2 1 0,1 0 0,3 1 0,11 6 0,-12-6 0,4 0 0,-1 1 0,0 0 0,11 7 0,-18-10 0,1 0 0,-1 0 0,0 0 0,1 0 0,-1 0 0,0 0 0,1 1 0,-1-1 0,0 1 0,0-1 0,0 1 0,0-1 0,-1 1 0,1-1 0,0 1 0,-1 0 0,1 0 0,-1-1 0,1 1 0,-1 0 0,0 0 0,0-1 0,0 4 0,0-4 0,0 1 0,-1-1 0,1 0 0,-1 0 0,0 0 0,1 1 0,-1-1 0,0 0 0,1 0 0,-1 0 0,0 0 0,0 0 0,0-1 0,0 1 0,0 0 0,0 0 0,0 0 0,0-1 0,0 1 0,-1-1 0,1 1 0,0-1 0,0 1 0,0-1 0,-1 0 0,0 1 0,-39 3 0,35-4 0,-207 0 0,89-2 0,169 2 0,-36 1 0,-40-1 0,3-2 0,-45-7 0,-10-1 0,81 10 0,-21-3 0,23 3 0,0 0 0,1 0 0,-1 0 0,0 0 0,0 0 0,1-1 0,-1 1 0,0 0 0,0 0 0,0 0 0,1 0 0,-1-1 0,0 1 0,0 0 0,0 0 0,1 0 0,-1-1 0,0 1 0,0 0 0,0 0 0,0 0 0,0-1 0,0 1 0,1 0 0,-1-1 0,0 1 0,0 0 0,0 0 0,0-1 0,0 1 0,0 0 0,0 0 0,0-1 0,0 1 0,0 0 0,0 0 0,0-1 0,-1 1 0,1 0 0,0-1 0,0 1 0,0 0 0,0 0 0,0 0 0,0-1 0,-1 1 0,1 0 0,0 0 0,0-1 0,0 1 0,-1 0 0,1 0 0,0 0 0,0 0 0,0 0 0,-1-1 0,1 1 0,0 0 0,0 0 0,-1 0 0,1 0 0,0 0 0,0 0 0,-1 0 0,1 0 0,0 0 0,-1 0 0,1 0 0,7-5 0,1 1 0,0 0 0,0 0 0,0 1 0,1 0 0,16-4 0,58-7 0,-74 13 0,40-4 0,87 1 0,-142 2 0,1 0 0,-1 0 0,1-1 0,0 1 0,0-1 0,0 0 0,-5-5 0,0 2 0,-1-1 0,0 1 0,-12-5 0,9 7 0,1 1 0,-1 0 0,-25-1 0,-15-2 0,34 3 0,-24-6 0,43 9 0,-1-1 0,0 0 0,1 1 0,-1-1 0,1 0 0,-1 0 0,1 1 0,0-1 0,-1 0 0,1-1 0,0 1 0,0 0 0,0 0 0,-1 0 0,1-1 0,1 1 0,-1-1 0,0 1 0,0-1 0,0 1 0,0-3 0,1 2 0,0 0 0,0 1 0,0-1 0,0 1 0,0-1 0,1 0 0,-1 1 0,1-1 0,-1 1 0,1-1 0,0 1 0,-1-1 0,1 1 0,0-1 0,0 1 0,0 0 0,0 0 0,0-1 0,0 1 0,0 0 0,1 0 0,-1 0 0,3-2 0,38-22 0,-33 21 0,25-15 0,1 1 0,0 2 0,2 1 0,46-11 0,99-26 0,-173 50 0,-1 0 0,1 0 0,0 1 0,-1 0 0,1 0 0,0 1 0,15 1 0,-22 2 0,-9 2 0,-7 2 0,14-7 0,-3 1 0,1 0 0,0 0 0,0 1 0,0-1 0,0 0 0,0 1 0,0 0 0,0-1 0,1 1 0,-1 0 0,0 0 0,1 0 0,0 0 0,-1 0 0,1 0 0,0 0 0,0 0 0,0 1 0,0-1 0,1 0 0,-1 1 0,0 2 0,0 6 0,0-1 0,1 1 0,1 0 0,1 12 0,0-16 0,-2 1 0,1 0 0,-1 0 0,0-1 0,0 1 0,-1 0 0,-2 9 0,2-15 0,0 0 0,0 0 0,0 0 0,-1 0 0,1-1 0,-1 1 0,1-1 0,-1 1 0,0-1 0,1 1 0,-1-1 0,0 0 0,0 0 0,0 1 0,0-1 0,0-1 0,0 1 0,0 0 0,0-1 0,0 1 0,-1-1 0,-3 1 0,-7 1 0,0-1 0,-23-2 0,22 1 0,-278-5 0,381 4 0,105 3 0,-189-1 0,-1 0 0,1 0 0,0 0 0,-1 0 0,1 1 0,-1 0 0,0 0 0,1 0 0,-1 0 0,0 1 0,0 0 0,0-1 0,-1 1 0,4 4 0,7 7 0,-2 1 0,15 20 0,-17-20 0,21 22 0,-14-21 0,0 1 0,-2 1 0,15 21 0,-29-37 0,0-1 0,0 1 0,1 0 0,-2 0 0,1 0 0,0 0 0,0 0 0,-1 0 0,1 0 0,-1 0 0,1 0 0,-1 0 0,0 0 0,0 0 0,0 0 0,0 0 0,0 0 0,0 0 0,-1 0 0,1 0 0,-1 0 0,1 0 0,-1 0 0,0 0 0,0 0 0,0 0 0,0 0 0,0 0 0,0-1 0,0 1 0,-1 0 0,1-1 0,-1 1 0,-2 1 0,0 1 0,-1-1 0,0 0 0,0-1 0,0 1 0,0-1 0,0 0 0,-1 0 0,1-1 0,-1 1 0,1-1 0,-11 0 0,-104-2 0,60-1 0,59 3 0,0-1 0,0 0 0,0 0 0,-1 0 0,1 0 0,0-1 0,0 1 0,0 0 0,0 0 0,0-1 0,0 1 0,0 0 0,0-1 0,0 1 0,0-1 0,0 1 0,0-1 0,0 0 0,0 1 0,1-1 0,-1 0 0,0 0 0,0 0 0,1 1 0,-1-1 0,0 0 0,1 0 0,-1-1 0,0-2 0,0 1 0,1-1 0,0 1 0,-1-1 0,1 1 0,1-1 0,-1-4 0,1 4 0,-1-1 0,1 1 0,-1 0 0,-1 0 0,1 0 0,-1 0 0,0-6 0,-4 1 0,0 0 0,0 1 0,0-1 0,-1 1 0,0 0 0,-1 0 0,-7-7 0,-7-8 0,-17-26 0,18 23 0,-1 0 0,-40-36 0,55 56 0,-1 0 0,-1 0 0,1 1 0,-1 1 0,0-1 0,0 1 0,0 0 0,0 1 0,-1 0 0,0 0 0,1 1 0,-1 0 0,0 1 0,-12-1 0,-32 5 0,43-1 0,-1-1 0,1 0 0,-1-1 0,1 0 0,0-1 0,-1 0 0,-11-3 0,22 4 0,-1 0 0,1 0 0,0 0 0,0 0 0,0 0 0,-1 0 0,1 0 0,0 0 0,0 0 0,0 0 0,-1 0 0,1 0 0,0-1 0,0 1 0,0 0 0,-1 0 0,1 0 0,0 0 0,0 0 0,0-1 0,0 1 0,0 0 0,0 0 0,-1 0 0,1-1 0,0 1 0,0 0 0,0 0 0,0 0 0,0-1 0,0 1 0,0 0 0,0 0 0,0 0 0,0-1 0,0 1 0,0 0 0,0 0 0,0 0 0,0-1 0,0 1 0,0 0 0,0 0 0,0-1 0,0 1 0,11-9 0,17-5 0,0 6 0,0 1 0,0 1 0,52-4 0,91 6 0,-130 4 0,235 3 0,-349-4 0,-81 3 0,152-2 0,0 0 0,0 0 0,0 0 0,1 0 0,-1 1 0,0-1 0,0 1 0,0 0 0,0-1 0,1 1 0,-1 0 0,0 0 0,1 0 0,-1 0 0,1 0 0,-1 0 0,1 1 0,0-1 0,-3 3 0,2 0 0,1-1 0,-1 1 0,1 0 0,0-1 0,0 1 0,0 0 0,-1 5 0,-4 18 0,5-25 0,0 0 0,0 0 0,0 0 0,-1 0 0,1 0 0,0-1 0,-1 1 0,1 0 0,-1-1 0,1 1 0,-1-1 0,0 0 0,0 0 0,1 1 0,-1-1 0,0 0 0,0-1 0,0 1 0,0 0 0,0 0 0,-4 0 0,-2 0 0,0 0 0,-1 0 0,1-1 0,-10 0 0,80-2 0,-29 1 0,-25 0 0,-10 1 0,-82 1 0,85-1 0,-1 0 0,0 0 0,1 0 0,-1 1 0,0-1 0,0 0 0,0 0 0,1 1 0,-1-1 0,0 0 0,0 0 0,0 1 0,1-1 0,-1 0 0,0 0 0,0 1 0,0-1 0,0 0 0,0 1 0,0-1 0,0 0 0,0 1 0,0-1 0,0 0 0,0 0 0,0 1 0,0-1 0,0 0 0,0 1 0,0-1 0,0 0 0,0 1 0,0-1 0,0 0 0,0 1 0,0-1 0,-1 0 0,1 0 0,0 1 0,0-1 0,0 0 0,-1 0 0,1 1 0,0-1 0,0 0 0,-1 0 0,1 0 0,0 1 0,0-1 0,-1 0 0,1 0 0,0 0 0,-1 0 0,1 0 0,0 0 0,0 0 0,-1 0 0,1 0 0,0 1 0,-1-1 0,1 0 0,0-1 0,-1 1 0,1 0 0,0 0 0,-1 0 0,1 0 0,-1 0 0,24 16 0,20 7 0,81 30 0,-58-27 0,71 42 0,-72-42 0,-65-26 0,0 0 0,0 0 0,1 0 0,-1 0 0,0 0 0,1 1 0,-1-1 0,0 0 0,1 0 0,-1 0 0,0 0 0,0 1 0,1-1 0,-1 0 0,0 0 0,0 1 0,1-1 0,-1 0 0,0 0 0,0 1 0,0-1 0,0 0 0,0 1 0,1-1 0,-1 0 0,0 1 0,0-1 0,0 0 0,0 1 0,0-1 0,0 1 0,-9 4 0,-17-1 0,16-4 0,0-1 0,0 0 0,0-1 0,0 0 0,1-1 0,-1 0 0,1 0 0,-11-6 0,-38-11 0,147 20 0,-165 0 0,21 1 0,-1-2 0,-80-12 0,-14-15 0,144 26 0,1 0 0,0-1 0,0 0 0,0 1 0,0-2 0,0 1 0,0 0 0,1-1 0,0 0 0,-7-8 0,6 7 0,1 1 0,-1-1 0,0 1 0,0 0 0,-1 0 0,1 0 0,-1 1 0,-9-5 0,-2 3 0,-17-6 0,32 10 0,0 0 0,0 0 0,1 0 0,-1 0 0,1 0 0,-1 0 0,1 0 0,-1-1 0,1 1 0,0 0 0,0-1 0,-1 1 0,1-1 0,0 1 0,-1-3 0,2 3 0,0 0 0,0 0 0,0 0 0,0 0 0,0 0 0,0 0 0,0 0 0,0 0 0,0 0 0,0 0 0,0 0 0,1 0 0,-1 0 0,0 0 0,1 0 0,-1 1 0,1-1 0,-1 0 0,1 0 0,-1 0 0,1 0 0,0 1 0,-1-1 0,1 0 0,0 1 0,0-1 0,1 0 0,24-16 0,-23 15 0,33-13 0,-1 0 0,2 3 0,-1 1 0,63-11 0,-71 18 0,0 1 0,56 1 0,-193 5 0,109-3 0,0 0 0,-1 0 0,1 0 0,0 0 0,-1 0 0,1 0 0,0 0 0,0 0 0,-1 1 0,1-1 0,0 0 0,0 0 0,-1 0 0,1 0 0,0 0 0,0 1 0,-1-1 0,1 0 0,0 0 0,0 0 0,0 1 0,0-1 0,-1 0 0,1 0 0,0 1 0,0-1 0,0 0 0,0 0 0,0 1 0,0-1 0,0 0 0,0 0 0,-1 1 0,1-1 0,0 0 0,0 1 0,0-1 0,0 0 0,0 0 0,1 1 0,-1-1 0,0 0 0,0 1 0,0-1 0,0 0 0,0 0 0,0 1 0,0-1 0,0 0 0,1 0 0,-1 0 0,0 1 0,0-1 0,0 0 0,1 0 0,-1 0 0,0 1 0,0-1 0,1 0 0,-1 0 0,0 0 0,16 14 0,1-2 0,0-2 0,1 0 0,34 13 0,62 16 0,-82-29 0,28 10 0,92 43 0,-135-54 0,1-2 0,23 7 0,-141-14 0,58-1 0,-1-3 0,1-1 0,-61-16 0,65 10 0,-1 3 0,0 0 0,0 3 0,-45 0 0,133 7 0,-37 0 0,0-1 0,-1-1 0,1 0 0,0 0 0,0-1 0,23-6 0,-34 7 0,0 0 0,1 0 0,-1-1 0,0 1 0,0-1 0,1 1 0,-1-1 0,0 1 0,0-1 0,0 0 0,0 0 0,0 1 0,0-1 0,0 0 0,0 0 0,0 0 0,0 0 0,-1 0 0,1 0 0,0 0 0,-1-1 0,1 1 0,-1 0 0,1 0 0,-1 0 0,1-1 0,-1 1 0,0 0 0,0 0 0,0-1 0,0 1 0,0 0 0,0-1 0,0 1 0,0 0 0,0 0 0,0-1 0,-1 1 0,1 0 0,0 0 0,-1-1 0,1 1 0,-1 0 0,-1-2 0,-3-5 0,0 0 0,-1 0 0,0 0 0,-13-12 0,11 12 0,-8-7 0,-1 0 0,-1 1 0,0 1 0,-27-14 0,44 26 0,1 1 0,-1-1 0,0 1 0,0 0 0,0-1 0,0 1 0,0 0 0,1 0 0,-1 0 0,0-1 0,0 1 0,0 0 0,0 0 0,0 0 0,0 1 0,0-1 0,0 0 0,0 0 0,0 0 0,1 1 0,-3 0 0,-16 13 0,1-1 0,10-9 0,-1-1 0,0 0 0,0-1 0,0 0 0,0 0 0,0-1 0,-10 0 0,-68-3 0,45 0 0,183 32 0,12-18 0,-70-8 0,-60 2 0,-18-2 0,-15 1 0,-12-1 0,16-4 0,0 1 0,-1 0 0,1 1 0,0-1 0,0 1 0,-9 4 0,14-6 0,1 1 0,-1-1 0,0 1 0,1-1 0,-1 1 0,0-1 0,1 1 0,-1 0 0,0-1 0,1 1 0,-1 0 0,1 0 0,0-1 0,-1 1 0,1 0 0,-1 0 0,1 0 0,0 0 0,0-1 0,-1 3 0,1-1 0,1 0 0,-1 0 0,0 0 0,1-1 0,-1 1 0,1 0 0,0 0 0,0 0 0,-1-1 0,1 1 0,0-1 0,0 1 0,3 2 0,14 17 0,-13-16 0,-1 0 0,1 0 0,-1 1 0,0-1 0,3 9 0,-6-14 0,-1 0 0,0 1 0,0-1 0,1 1 0,-1-1 0,0 1 0,0-1 0,0 1 0,0-1 0,0 0 0,0 1 0,0-1 0,0 1 0,0-1 0,0 1 0,0-1 0,0 1 0,0-1 0,0 1 0,0-1 0,-1 0 0,1 1 0,0-1 0,0 1 0,0-1 0,-1 0 0,1 1 0,0-1 0,0 1 0,-1-1 0,1 0 0,-1 1 0,-17 4 0,-19-8 0,19-1 0,0-1 0,0-1 0,1-1 0,-27-13 0,34 14 0,0 0 0,0-1 0,0 0 0,1 0 0,0-1 0,1 0 0,0-1 0,-10-12 0,17 20 0,1 1 0,-1-1 0,1 0 0,-1 0 0,1 1 0,-1-1 0,1 0 0,0 0 0,-1 1 0,1-1 0,0 0 0,0 0 0,-1 0 0,1 0 0,0 1 0,0-1 0,0 0 0,0 0 0,0 0 0,0 0 0,0 0 0,0 1 0,1-1 0,-1 0 0,0 0 0,1-1 0,0 1 0,0 0 0,0 0 0,0 0 0,1 0 0,-1 0 0,0 0 0,0 1 0,1-1 0,-1 0 0,0 1 0,1-1 0,-1 1 0,1-1 0,1 1 0,9-2 0,0 1 0,0 1 0,14 0 0,-19 1 0,263 2 0,-293-3 0,-1 0 0,1-2 0,0-1 0,-42-10 0,-32-9 0,32 7 0,51 10 0,14 5 0,0 0 0,0-1 0,0 1 0,0 0 0,0 0 0,0 0 0,0 0 0,0 0 0,0 0 0,0 0 0,0-1 0,0 1 0,0 0 0,0 0 0,0 0 0,0 0 0,0 0 0,0 0 0,0 0 0,0 0 0,0-1 0,0 1 0,0 0 0,0 0 0,0 0 0,0 0 0,0 0 0,0 0 0,0 0 0,0 0 0,0 0 0,1-1 0,-1 1 0,0 0 0,0 0 0,0 0 0,0 0 0,0 0 0,0 0 0,0 0 0,0 0 0,0 0 0,1 0 0,-1 0 0,0 0 0,0 0 0,0 0 0,0 0 0,0 0 0,0 0 0,0 0 0,1 0 0,-1 0 0,28-3 0,212 2 0,-127 2 0,-162-22 0,25 14 0,0 1 0,0 2 0,-1 0 0,1 2 0,-46 1 0,94 1 0,9 1 0,-32-1 0,-3 0 0,-21 0 0,-195 0 0,468 0 0,-254 0 0,-5 0 0,0 0 0,0 1 0,0 0 0,-11 3 0,19-4 0,0 0 0,-1 1 0,1-1 0,-1 0 0,1 1 0,-1 0 0,1-1 0,0 1 0,0 0 0,-1-1 0,1 1 0,0 0 0,0 0 0,0 0 0,0 0 0,0 0 0,0 1 0,0-1 0,0 0 0,0 0 0,0 1 0,1-1 0,-1 0 0,1 1 0,-1-1 0,1 0 0,-1 1 0,1-1 0,0 1 0,0-1 0,-1 1 0,1-1 0,0 1 0,1 1 0,0 1 0,0-1 0,0 0 0,0 0 0,1 0 0,0 0 0,-1-1 0,1 1 0,0 0 0,0-1 0,1 1 0,-1-1 0,0 1 0,1-1 0,-1 0 0,1 0 0,0 0 0,4 1 0,8 6 0,30 12 0,-43-21 0,22 8 0,0-1 0,1-1 0,0-1 0,0-2 0,32 2 0,20 2 0,-54-2 0,-23-5 0,0 0 0,1 0 0,-1 1 0,0-1 0,0 0 0,0 0 0,0 0 0,0 0 0,0 0 0,0 0 0,0 0 0,0 1 0,0-1 0,0 0 0,0 0 0,0 0 0,0 0 0,0 0 0,0 0 0,0 1 0,0-1 0,0 0 0,0 0 0,0 0 0,0 0 0,0 0 0,0 0 0,0 0 0,0 1 0,0-1 0,0 0 0,0 0 0,0 0 0,0 0 0,-1 0 0,1 0 0,0 0 0,0 0 0,0 1 0,0-1 0,0 0 0,0 0 0,0 0 0,0 0 0,-1 0 0,1 0 0,0 0 0,0 0 0,0 0 0,0 0 0,0 0 0,0 0 0,-1 0 0,1 0 0,0 0 0,0 0 0,0 0 0,0 0 0,0 0 0,0 0 0,0 0 0,-1 0 0,1 0 0,0 0 0,0 0 0,0 0 0,0 0 0,0-1 0,-44 6 0,-246-5 0,373 0 0,-120-2 0,1-2 0,-56-13 0,-31-4 0,353 21 0,-275-22 0,34 18 0,0 0 0,-1 0 0,0 1 0,1 1 0,-1 0 0,-16 0 0,20 4 0,12 2 0,13 5 0,-16-9 0,215 86 0,-188-77 0,0-2 0,0-1 0,1-1 0,0-1 0,57 0 0,-86-4 0,0 0 0,0 0 0,0 0 0,0 0 0,0 0 0,-1 0 0,1 0 0,0 0 0,0 0 0,0 0 0,0 0 0,0 0 0,0 0 0,0 0 0,0-1 0,0 1 0,0 0 0,0 0 0,0 0 0,0 0 0,0 0 0,0 0 0,0 0 0,0 0 0,0 0 0,0 0 0,0 0 0,-1 0 0,1 0 0,0 0 0,0 0 0,0 0 0,0-1 0,0 1 0,0 0 0,0 0 0,0 0 0,0 0 0,0 0 0,0 0 0,0 0 0,1 0 0,-1 0 0,0 0 0,0 0 0,0 0 0,0 0 0,0 0 0,0-1 0,-13-4 0,-17-4 0,-85-5 0,20 4 0,15 2 0,52 7 0,-54-11 0,71 9 0,-50-13 0,-1 3 0,-1 3 0,-76-4 0,118 14 0,-84 3 0,104-3 0,0 0 0,0 0 0,0 0 0,0 0 0,0 0 0,0 0 0,0 0 0,0 1 0,0-1 0,1 0 0,-1 1 0,0-1 0,0 1 0,0-1 0,0 1 0,0-1 0,1 1 0,-1 0 0,0-1 0,0 1 0,1 0 0,-1 0 0,0-1 0,1 1 0,-1 0 0,0 1 0,1 0 0,0-1 0,0 1 0,0-1 0,0 1 0,0-1 0,1 1 0,-1-1 0,1 1 0,-1-1 0,1 1 0,-1-1 0,1 1 0,-1-1 0,1 0 0,1 3 0,7 6 0,-1 1 0,1-1 0,12 11 0,-16-17 0,54 52 0,2-2 0,3-3 0,1-3 0,73 40 0,-117-78 0,0 0 0,0-1 0,26 7 0,-34-13 0,-1 0 0,0 0 0,1-2 0,0 1 0,-1-2 0,1 0 0,16-2 0,-28 3 0,0-1 0,-1 0 0,1 0 0,0 0 0,-1-1 0,1 1 0,-1 0 0,1 0 0,0 0 0,-1 0 0,1 0 0,-1-1 0,1 1 0,-1 0 0,1-1 0,-1 1 0,1 0 0,-1-1 0,1 1 0,-1-1 0,1 1 0,-1 0 0,1-1 0,-1 1 0,1-2 0,-1 2 0,-1-1 0,1 0 0,0 1 0,0-1 0,0 0 0,-1 1 0,1-1 0,0 1 0,-1-1 0,1 1 0,-1-1 0,1 1 0,0-1 0,-1 1 0,1-1 0,-1 1 0,1 0 0,-1-1 0,0 0 0,-32-16 0,18 13 0,0 1 0,-1 0 0,-19 0 0,-20-4 0,54 7 0,0 0 0,0-1 0,0 1 0,1 0 0,-1 0 0,0 0 0,0-1 0,1 1 0,-1 0 0,0-1 0,0 1 0,1-1 0,-1 1 0,0-1 0,1 1 0,-1-1 0,1 1 0,-1-1 0,1 1 0,-2-2 0,2 1 0,0 1 0,0-1 0,0 0 0,0 1 0,0-1 0,0 1 0,0-1 0,1 1 0,-1-1 0,0 0 0,0 1 0,0-1 0,1 1 0,-1-1 0,0 1 0,0-1 0,1 1 0,-1-1 0,1 1 0,-1-1 0,1 0 0,3-2 0,0-1 0,1 1 0,-1-1 0,1 1 0,6-3 0,11-3 0,0 0 0,0 2 0,0 0 0,1 2 0,35-5 0,122-3 0,-162 12 0,236 0 0,-246-1 0,-10-1 0,-18-4 0,-4 0 0,-360-122 0,-141-72 0,512 195 0,-1 1 0,0 0 0,0 1 0,0 0 0,0 2 0,-1-1 0,1 2 0,-22 0 0,86 6 0,39 2 0,97 18 0,-147-17 0,-1 2 0,0 1 0,0 2 0,-1 1 0,37 21 0,-65-30 0,0 0 0,0 1 0,0 0 0,-1 0 0,14 14 0,-21-19 0,-1-1 0,1 0 0,-1 1 0,0-1 0,1 0 0,-1 1 0,1-1 0,-1 1 0,1-1 0,-1 1 0,0-1 0,1 1 0,-1-1 0,0 1 0,0-1 0,1 1 0,-1 0 0,0-1 0,0 1 0,0-1 0,0 1 0,0 0 0,0-1 0,0 1 0,0-1 0,0 1 0,0 0 0,0-1 0,0 1 0,0-1 0,0 1 0,-1 0 0,1-1 0,0 1 0,0-1 0,-1 1 0,1-1 0,0 1 0,-1-1 0,1 1 0,-1-1 0,1 1 0,0-1 0,-1 0 0,1 1 0,-1-1 0,1 0 0,-2 1 0,-2 1 0,0-1 0,0 0 0,0 0 0,0 0 0,-8 0 0,-86 4 0,-107-8 0,44-1 0,158 4-80,1 0 0,0 0-1,0 0 1,0 0 0,0 0-1,0 1 1,0-1 0,0 1-1,0-1 1,0 1 0,0 0 0,0 0-1,0 0 1,0 0 0,1 0-1,-4 3 1,-7 10-6746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6:25:23.166"/>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6:25:27.596"/>
    </inkml:context>
    <inkml:brush xml:id="br0">
      <inkml:brushProperty name="width" value="0.05" units="cm"/>
      <inkml:brushProperty name="height" value="0.05" units="cm"/>
      <inkml:brushProperty name="color" value="#FFFFFF"/>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6:22:57.416"/>
    </inkml:context>
    <inkml:brush xml:id="br0">
      <inkml:brushProperty name="width" value="0.05" units="cm"/>
      <inkml:brushProperty name="height" value="0.05" units="cm"/>
      <inkml:brushProperty name="color" value="#FFFFFF"/>
    </inkml:brush>
  </inkml:definitions>
  <inkml:trace contextRef="#ctx0" brushRef="#br0">336 147 24575,'0'2'0,"0"1"0,0-1 0,0 0 0,0 1 0,-1-1 0,1 1 0,0-1 0,-1 1 0,-1 3 0,-1 5 0,-9 59 0,-96 614 0,106-668 0,0-11 0,1 0 0,1 0 0,-1 0 0,1 0 0,-1 0 0,1 0 0,1 0 0,-1 0 0,3 10 0,-3-15 0,1 2 0,3-6 0,36-74 0,56-154 0,-76 177 0,44-124 0,-114 354 0,-45 133 0,102-327 0,5-32 0,-1 5 0,25-84 0,6 2 0,116-243 0,-148 354 0,-23 41 0,-59 104 0,25-41 0,-59 82 0,101-162 0,3-4 0,1 0 0,-1 0 0,0-1 0,0 1 0,-1-1 0,1 1 0,0-1 0,-1 0 0,1 0 0,-1 0 0,0 0 0,0 0 0,-4 2 0,7-4 0,0 0 0,-1 0 0,1 0 0,0-1 0,0 1 0,-1 0 0,1 0 0,0 0 0,0 0 0,-1 0 0,1 0 0,0 0 0,0 0 0,-1 0 0,1-1 0,0 1 0,0 0 0,0 0 0,-1 0 0,1 0 0,0-1 0,0 1 0,0 0 0,0 0 0,-1 0 0,1-1 0,0 1 0,0 0 0,0 0 0,0-1 0,0 1 0,0 0 0,0 0 0,0-1 0,0 1 0,0 0 0,0 0 0,0-1 0,0 1 0,0-15 0,0 12 0,10-98 0,23-102 0,-16 109 0,12-65 0,-55 285 0,-77 222 0,96-333 0,14-43 0,5-7 0,101-338 0,-130 429 0,-41 85 0,-42 62 0,81-166 0,6-10 0,-1-1 0,-1-1 0,-1 0 0,-19 23 0,34-48 0,-4 5 0,7-14 0,50-117 0,75-127 0,-122 243 0,-5 12 0,-12 19 0,-218 413 0,220-419 0,9-21 0,11-31 0,-10 35 0,125-349 0,25 3 0,-133 314 0,-27 65 0,-123 268 0,33-75 0,114-253 0,23-34 0,-1 4 0,70-148 0,-14 25 0,-89 178 0,-3 7 0,-2 13 0,-9 27 0,-19 61 0,-74 169 0,99-263 0,6-12 0,8-19 0,35-74 0,73-136 0,-111 224 0,-5 9 0,-4 17 0,1-12 0,-12 61 0,-2-1 0,-3 0 0,-4-2 0,-45 96 0,64-155 342,5-9-2049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6:23:45.998"/>
    </inkml:context>
    <inkml:brush xml:id="br0">
      <inkml:brushProperty name="width" value="0.05" units="cm"/>
      <inkml:brushProperty name="height" value="0.05" units="cm"/>
      <inkml:brushProperty name="color" value="#FFFFFF"/>
    </inkml:brush>
  </inkml:definitions>
  <inkml:trace contextRef="#ctx0" brushRef="#br0">350 0 24575,'0'0'0,"-11"17"0,-23 45 0,3 1 0,-44 128 0,-14 30 0,86-213 0,2-6 0,0 1 0,0-1 0,0 1 0,0-1 0,0 0 0,-1 0 0,1 0 0,-1 0 0,0 0 0,1 0 0,-3 2 0,5-20 0,15-40 0,130-428 0,-263 796 0,194-441 0,-66 114 0,-11 15 0,0 0 0,0 0 0,0 0 0,0 0 0,0 0 0,0 0 0,0 0 0,0 1 0,0-1 0,0 0 0,0 0 0,0 0 0,0 0 0,0 0 0,0 0 0,0 0 0,0 0 0,0 0 0,0 0 0,1 0 0,-1 0 0,0 0 0,0 0 0,0 0 0,0 0 0,0 0 0,0 0 0,0 0 0,0 0 0,0 0 0,0 0 0,0 0 0,0 0 0,0 0 0,0 0 0,1 0 0,-1 0 0,0 0 0,0 0 0,0 0 0,0 0 0,0 0 0,0 0 0,0 0 0,0 0 0,0 0 0,0 0 0,0 0 0,0-1 0,0 1 0,0 0 0,0 0 0,0 0 0,0 0 0,0 0 0,0 0 0,0 0 0,0 0 0,-7 25 0,1-4 0,4-13 0,-36 153 0,31-124 0,2 0 0,-1 53 0,9-69 0,-3-21 0,0 0 0,1 0 0,-1 0 0,0 0 0,0 0 0,1 0 0,-1-1 0,0 1 0,0 0 0,1 0 0,-1 0 0,0 0 0,0 0 0,1-1 0,-1 1 0,0 0 0,0 0 0,0 0 0,1 0 0,-1-1 0,0 1 0,0 0 0,0 0 0,0-1 0,0 1 0,1 0 0,-1 0 0,0-1 0,0 1 0,0 0 0,0 0 0,0-1 0,0 1 0,0-1 0,14-42 0,-12 38 0,26-89 0,48-188 0,-74 267 0,-4 12 0,-14 21 0,-33 50 0,23-30 0,-1-2 0,-1 0 0,-55 52 0,72-81 0,8-10 0,8-19 0,-4 19 0,111-281 0,-134 325 0,-32 45 0,-24 41 0,78-127 0,0 0 0,-1 0 0,1 1 0,0-1 0,0 0 0,0 0 0,0 0 0,-1 0 0,1 0 0,0 0 0,0 1 0,0-1 0,0 0 0,0 0 0,0 0 0,0 0 0,-1 1 0,1-1 0,0 0 0,0 0 0,0 0 0,0 0 0,0 1 0,0-1 0,0 0 0,0 0 0,0 0 0,0 1 0,0-1 0,0 0 0,0 0 0,0 0 0,0 1 0,0-1 0,0 0 0,0 0 0,0 0 0,0 0 0,1 1 0,-1-1 0,0 0 0,0 0 0,0 0 0,0 0 0,0 1 0,0-1 0,1 0 0,-1 0 0,0 0 0,0 0 0,11-7 0,15-16 0,48-61 0,19-17 0,-82 95 0,-9 14 0,-8 22 0,5-22 0,-18 81 0,-4-1 0,-47 122 0,96-273 0,4 2 0,2 1 0,3 2 0,51-66 0,-81 118 0,14-16 0,-19 21 0,1 0 0,0 0 0,0 0 0,0 0 0,0 0 0,0 0 0,0 1 0,0-1 0,0 0 0,1 1 0,-1-1 0,0 1 0,0-1 0,0 1 0,3-1 0,-3 8 0,0-5 0,4-8 0,32-54 0,-48 100 0,-48 106 0,37-94 0,22-51 0,0-1 0,0 1 0,0 0 0,1-1 0,-1 1 0,0 0 0,0-1 0,1 1 0,-1 0 0,0-1 0,1 1 0,-1-1 0,1 1 0,-1-1 0,1 1 0,-1-1 0,1 1 0,-1-1 0,1 1 0,-1-1 0,1 0 0,0 1 0,0-1 0,22 14 0,-15-9 0,33 26-1365,-33-25-5461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6:23:49.547"/>
    </inkml:context>
    <inkml:brush xml:id="br0">
      <inkml:brushProperty name="width" value="0.05" units="cm"/>
      <inkml:brushProperty name="height" value="0.05" units="cm"/>
      <inkml:brushProperty name="color" value="#FFFFFF"/>
    </inkml:brush>
  </inkml:definitions>
  <inkml:trace contextRef="#ctx0" brushRef="#br0">1 0 24575,'0'0'0,"5"8"0,6 9 43,2 0 0,0-1-1,1 0 1,1-1 0,0-1-1,0-1 1,22 14 0,-2-4-612,2-1 0,57 23 0,-49-26-6257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6:23:54.732"/>
    </inkml:context>
    <inkml:brush xml:id="br0">
      <inkml:brushProperty name="width" value="0.05" units="cm"/>
      <inkml:brushProperty name="height" value="0.05" units="cm"/>
      <inkml:brushProperty name="color" value="#FFFFFF"/>
    </inkml:brush>
  </inkml:definitions>
  <inkml:trace contextRef="#ctx0" brushRef="#br0">429 0 24575,'0'0'0,"1"8"0,18 102 0,1-1 0,-18-96 0,2 0 0,-1 0 0,1-1 0,1 1 0,7 11 0,-4-5 0,11 34 0,-17-48 0,-1 0 0,0 1 0,0-1 0,-1 0 0,1 1 0,-1-1 0,0 0 0,-1 1 0,1-1 0,-1 0 0,-2 8 0,2-11 0,1-1 0,-1 1 0,1-1 0,-1 1 0,1-1 0,-1 0 0,0 1 0,0-1 0,1 0 0,-1 0 0,0 1 0,0-1 0,0 0 0,0 0 0,-1 0 0,1 0 0,0 0 0,0-1 0,-2 2 0,1-2 0,1 1 0,0-1 0,0 0 0,-1 0 0,1 0 0,0 0 0,0-1 0,0 1 0,-1 0 0,1 0 0,0-1 0,0 1 0,0 0 0,0-1 0,-1 0 0,1 1 0,0-1 0,-1-1 0,-6-4 0,1-1 0,0 0 0,0 0 0,-10-14 0,12 13 0,-13-15 0,-16-27 0,29 42 0,1 0 0,0 0 0,0 0 0,1-1 0,0 0 0,0 0 0,-2-15 0,5 23 0,0 1 0,0-1 0,-1 0 0,1 0 0,0 0 0,0 0 0,0 0 0,0 0 0,0 1 0,0-1 0,0 0 0,0 0 0,0 0 0,1 0 0,-1 0 0,0 0 0,1 1 0,-1-1 0,0 0 0,1 0 0,-1 1 0,1-1 0,-1 0 0,1 0 0,0 1 0,-1-1 0,1 1 0,-1-1 0,1 0 0,0 1 0,0-1 0,-1 1 0,1 0 0,0-1 0,0 1 0,0-1 0,0 1 0,-1 0 0,1 0 0,0 0 0,2-1 0,-1 2 0,0-1 0,1 0 0,-1 1 0,1-1 0,-1 1 0,0 0 0,0 0 0,1 0 0,-1 0 0,0 0 0,0 0 0,0 1 0,0-1 0,2 3 0,12 12 0,-1 1 0,-1 1 0,0 0 0,17 31 0,-9-9 0,21 56 0,-42-94 0,6 18 0,-7-19 0,1 0 0,-1-1 0,0 1 0,0-1 0,0 1 0,1-1 0,-1 1 0,0 0 0,0-1 0,0 1 0,0-1 0,0 1 0,0 0 0,0-1 0,0 1 0,0-1 0,-1 1 0,1 0 0,0-1 0,0 1 0,0-1 0,-1 1 0,1-1 0,0 1 0,-1 0 0,0-1 0,0-1 0,0 1 0,0 0 0,0-1 0,0 1 0,0-1 0,1 0 0,-1 1 0,0-1 0,0 0 0,1 1 0,-1-1 0,0 0 0,0-1 0,-2-1 0,-11-12 0,0-2 0,1 0 0,1 0 0,0-1 0,2 0 0,0-1 0,1-1 0,1 1 0,0-1 0,2 0 0,0-1 0,2 0 0,0 0 0,-1-30 0,7 36 0,-2 15 0,0 0 0,0 0 0,0 0 0,1-1 0,-1 1 0,0 0 0,0 0 0,0 0 0,0 0 0,0 0 0,0 0 0,1 0 0,-1 0 0,0-1 0,0 1 0,0 0 0,0 0 0,1 0 0,-1 0 0,0 0 0,0 0 0,0 0 0,0 0 0,1 0 0,-1 0 0,0 0 0,0 0 0,0 0 0,0 0 0,1 0 0,-1 0 0,0 1 0,0-1 0,0 0 0,0 0 0,1 0 0,-1 0 0,0 0 0,0 0 0,17 21 0,-2 8 0,-1 1 0,-1 0 0,-2 0 0,-1 1 0,-1 1 0,6 49 0,-9-38 0,-3-1 0,-1 1 0,-2-1 0,-10 69 0,9-104 0,-5 27 0,6-32 0,-1 0 0,1 0 0,-1 0 0,0-1 0,1 1 0,-1 0 0,0 0 0,0-1 0,0 1 0,-1-1 0,1 1 0,0-1 0,-3 3 0,3-3 0,1-1 0,0 0 0,0 0 0,0 0 0,0 0 0,0 0 0,0 0 0,0 0 0,-1 0 0,1 0 0,0 0 0,0 0 0,0 0 0,0 0 0,0 0 0,0 0 0,-1 0 0,1 0 0,0 0 0,0 0 0,0 0 0,0 0 0,0 0 0,0 0 0,0 0 0,0 0 0,-1 0 0,1-1 0,0 1 0,0 0 0,0 0 0,0 0 0,0 0 0,0 0 0,0 0 0,0 0 0,0 0 0,0 0 0,-1 0 0,1-1 0,0 1 0,0 0 0,0 0 0,0 0 0,0 0 0,0 0 0,0 0 0,0 0 0,0-1 0,0 1 0,0 0 0,0 0 0,0 0 0,0 0 0,0 0 0,0 0 0,0-1 0,0 1 0,0 0 0,0 0 0,1 0 0,-1 0 0,0 0 0,-10-35 0,1-1 0,2 0 0,1 0 0,2 0 0,1-52 0,-14 142 0,11-38 0,-182 434 0,182-436 0,5-10 0,-1 1 0,0 0 0,-1-1 0,1 1 0,-1-1 0,-3 5 0,5-12 0,0 1 0,0 0 0,1-1 0,-1 1 0,1 0 0,-1-1 0,1 1 0,0-1 0,0 1 0,0-3 0,2-129 0,25-189 0,-22 297 0,-5 26 0,0 0 0,0 0 0,0 0 0,0 0 0,0 0 0,0 0 0,0 0 0,1 0 0,-1 0 0,0 0 0,0 0 0,0 0 0,0 1 0,0-1 0,0 0 0,0 0 0,0 0 0,0 0 0,0 0 0,0 0 0,0 0 0,0 0 0,1 0 0,-1 0 0,0 0 0,0 0 0,0 0 0,0 0 0,0 0 0,0 0 0,0 0 0,0 0 0,0 0 0,0 0 0,-1 47 0,-10 88 0,-36 169 0,41-284 0,5-38 0,17-183 0,48-236 0,-52 388 0,-9 39 0,-6 33 0,-76 344 0,55-280 0,-4 0 0,-45 95 0,71-177 0,-1 1 0,0 1 0,-1-1 0,-7 12 0,11-18 0,0 0 0,0 0 0,-1 0 0,1 0 0,0 1 0,0-1 0,0 0 0,0 0 0,0 0 0,0 0 0,0 0 0,-1 1 0,1-1 0,0 0 0,0 0 0,0 0 0,0 0 0,0 0 0,-1 0 0,1 0 0,0 0 0,0 0 0,0 0 0,-1 0 0,1 1 0,0-1 0,0 0 0,0 0 0,0 0 0,-1 0 0,1 0 0,0-1 0,0 1 0,0 0 0,-1 0 0,1 0 0,0 0 0,0 0 0,-3-8 0,4-15 0,11-52 0,35-121 0,-34 145 0,-1 7 0,87-285 0,-95 320 0,-4 7 0,1-1 0,0 1 0,-1-1 0,1 1 0,1 0 0,-1-1 0,0 1 0,1 0 0,-1 0 0,1-1 0,2-2 0,-3 10 0,-6 38 0,-2 0 0,-12 42 0,-32 82 0,47-156 0,-19 60 0,-2-1 0,-45 85 0,55-133 0,15-22 0,0 0 0,0 0 0,-1 0 0,1 0 0,0 0 0,0 0 0,0 0 0,0 0 0,0 0 0,0 0 0,0 0 0,0 0 0,0 0 0,-1 0 0,1 0 0,0 0 0,0 0 0,0 0 0,0 0 0,0 0 0,0 0 0,0 0 0,0 0 0,-1 0 0,1 0 0,0 0 0,0 0 0,0 0 0,0 0 0,0 0 0,0 0 0,0 0 0,0-1 0,0 1 0,0 0 0,0 0 0,0 0 0,-1 0 0,1 0 0,0 0 0,0 0 0,0 0 0,0 0 0,0 0 0,0-1 0,0 1 0,0 0 0,0 0 0,0 0 0,0 0 0,0 0 0,0 0 0,0 0 0,0 0 0,0-1 0,0 1 0,0 0 0,0 0 0,3-18 0,25-87 0,57-134 0,-66 189 0,-6 15 0,1-4 0,1 1 0,2 0 0,1 1 0,28-41 0,-45 76 0,0 1 0,0-1 0,0 1 0,0-1 0,1 1 0,-1 0 0,0 0 0,0 0 0,1-1 0,-1 1 0,1 0 0,1 0 0,0 6 0,-6 13 0,-26 96 0,-60 146 0,-72 103 0,140-323 0,16-34 0,12-29 0,68-168 0,134-247 0,-196 413 0,-6 12 0,-1 1 0,2-1 0,0 1 0,0 0 0,1 1 0,0 0 0,12-11 0,-21 23 0,0-1 0,0 0 0,0 0 0,0 0 0,0 1 0,0-1 0,0 0 0,0 0 0,1 0 0,-1 0 0,0 1 0,0-1 0,0 0 0,0 0 0,0 0 0,0 1 0,0-1 0,0 0 0,0 0 0,1 0 0,-1 0 0,0 0 0,0 1 0,0-1 0,0 0 0,1 0 0,-1 0 0,0 0 0,0 0 0,0 0 0,0 0 0,1 0 0,-1 0 0,0 1 0,0-1 0,0 0 0,1 0 0,-1 0 0,0 0 0,0 0 0,0 0 0,1 0 0,-1 0 0,0-1 0,0 1 0,0 0 0,1 0 0,-1 0 0,0 0 0,0 0 0,0 0 0,0 0 0,1 0 0,-1 0 0,0-1 0,0 1 0,0 0 0,0 0 0,0 0 0,1 0 0,-1 0 0,0-1 0,0 1 0,-6 20 0,5-16 0,-218 561 0,209-544 0,-2 6 0,0 0 0,-2-1 0,-27 37 0,40-64 0,3-5 0,5-17 0,38-93 0,47-115 0,-63 165 0,55-89 0,-78 145 0,-4 6 0,1 0 0,0-1 0,-1 1 0,1 0 0,1 0 0,-1 1 0,1-1 0,5-4 0,-9 8 0,0 0 0,0 0 0,1 0 0,-1 0 0,0 1 0,0-1 0,0 0 0,0 0 0,0 0 0,1 0 0,-1 0 0,0 0 0,0 0 0,0 0 0,0 1 0,0-1 0,0 0 0,0 0 0,0 0 0,1 0 0,-1 0 0,0 1 0,0-1 0,0 0 0,0 0 0,0 0 0,0 0 0,0 1 0,0-1 0,0 0 0,0 0 0,0 0 0,0 0 0,0 1 0,0-1 0,0 0 0,0 0 0,0 0 0,0 0 0,-1 1 0,1-1 0,0 0 0,0 0 0,0 0 0,0 0 0,0 0 0,0 1 0,0-1 0,-1 0 0,-3 16 0,-198 517 0,201-532 0,-20 44 0,14-35 0,12-31 0,87-253 0,-67 214 0,2 0 0,50-80 0,-71 131 0,-3 3 0,0 1 0,1 0 0,-1 0 0,1 0 0,0 0 0,1 1 0,5-6 0,-9 10 0,-1 0 0,-1 0 0,1 0 0,0 0 0,0 1 0,0-1 0,0 0 0,0 0 0,0 0 0,0 0 0,0 0 0,0 1 0,0-1 0,1 0 0,-1 0 0,0 0 0,0 0 0,0 0 0,0 0 0,0 1 0,0-1 0,0 0 0,0 0 0,0 0 0,0 0 0,0 0 0,0 0 0,1 0 0,-1 0 0,0 1 0,0-1 0,0 0 0,0 0 0,0 0 0,0 0 0,1 0 0,-1 0 0,0 0 0,0 0 0,0 0 0,0 0 0,0 0 0,1 0 0,-1 0 0,0 0 0,0 0 0,0 0 0,0 0 0,0 0 0,0 0 0,1 0 0,-1 0 0,0 0 0,0 0 0,0 0 0,-13 44 0,-33 70 0,18-47 0,-92 245 0,180-454 0,88-148 0,-123 245 0,-12 20 0,-5 7 0,2 1 0,0 1 0,17-22 0,-23 35 0,-3 6 0,-4 14 0,2-13 0,-36 118 0,-63 141 0,43-121 0,-88 235 0,191-488 0,5 3 0,106-171 0,-152 271 0,-3 6 0,-1-1 0,0 1 0,1-1 0,0 1 0,-1 0 0,1 0 0,4-4 0,-3 7 0,-4 6 0,-83 213 0,6-21 0,121-246 0,-4-9 0,44-82 0,23-36 0,-95 164 0,-7 6 0,-4 7 0,-74 185 0,38-92 0,-48 91 0,118-273 0,-4 9 0,-25 64 0,16-39 0,3 1 0,44-72 0,-61 116 0,-10 19 0,-12 26 0,13-34 0,-33 85 0,16-37 0,-2-1 0,-37 63 0,56-110 0,-1 0 0,1 0 0,-1 0 0,0-1 0,0 1 0,0-1 0,-4 3 0,6-6 0,1 1 0,-1-1 0,0 1 0,1-1 0,-1 0 0,1 0 0,-1 1 0,0-1 0,1 0 0,-1 0 0,0 0 0,0 0 0,1 0 0,-1 0 0,0 0 0,1 0 0,-1 0 0,0 0 0,1 0 0,-2-1 0,1 1 0,-1-1 0,1 0 0,0 0 0,0 1 0,0-1 0,0 0 0,0 0 0,0 0 0,1 0 0,-1 0 0,0-1 0,0 1 0,1 0 0,-2-2 0,-6-18 0,0-1 0,2 0 0,1 0 0,0 0 0,-2-41 0,3 30 0,-13-57 0,17 89 0,0 1 0,-1-1 0,1 1 0,0-1 0,0 0 0,0 1 0,0-1 0,-1 1 0,1-1 0,0 1 0,-1-1 0,1 1 0,0 0 0,-1-1 0,1 1 0,0-1 0,-1 1 0,1 0 0,-1-1 0,0 0 0,-7 6 0,-8 20 0,14-21 0,-35 68 0,6-10 0,-3-1 0,-66 90 0,83-133 0,7-10 0,10-8 0,0 0 0,0 0 0,0 0 0,0 0 0,0 1 0,0-1 0,-1 0 0,1 0 0,0 0 0,0 0 0,0 0 0,0 0 0,0 0 0,-1 0 0,1 0 0,0 0 0,0 0 0,0 0 0,0 0 0,-1 0 0,1 0 0,0 0 0,0 0 0,0 0 0,0 0 0,0 0 0,-1 0 0,1 0 0,0-1 0,0 1 0,0 0 0,0 0 0,0 0 0,-1 0 0,1 0 0,0 0 0,0 0 0,0 0 0,0-1 0,0 1 0,0 0 0,0 0 0,0 0 0,-1-2 0,1 1 0,0 0 0,0-1 0,0 1 0,0 0 0,1-1 0,-1 1 0,0 0 0,0 0 0,1-1 0,-1 1 0,1 0 0,-1 0 0,2-2 0,1-5 0,12-31 0,1 0 0,2 1 0,2 1 0,2 1 0,29-39 0,-50 74 0,14-16 0,-8 16 0,-5 12 0,-5 27 0,-2 1 0,-2-1 0,-23 74 0,35-127 0,-2 0 0,3-20 0,1-4 0,5-23 0,40-168 0,-81 336 67,-52 214 185,29 3-1936,46-251-5142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6:24:01.328"/>
    </inkml:context>
    <inkml:brush xml:id="br0">
      <inkml:brushProperty name="width" value="0.05" units="cm"/>
      <inkml:brushProperty name="height" value="0.05" units="cm"/>
      <inkml:brushProperty name="color" value="#FFFFFF"/>
    </inkml:brush>
  </inkml:definitions>
  <inkml:trace contextRef="#ctx0" brushRef="#br0">413 32 24575,'0'0'0,"-1"1"0,-56 149 0,-94 222 0,143-357 0,4-10 0,3-6 0,26-88 0,4 1 0,43-90 0,-38 97 0,-14 29 0,-11 26 0,17-33 0,-179 386 0,56-109 0,-17-11 0,108-198 0,5-5 0,-1-1 0,0 0 0,0 0 0,0 0 0,0-1 0,0 1 0,-1 0 0,1-1 0,-1 0 0,1 1 0,-4 1 0,5-4 0,1 0 0,0 0 0,0 0 0,0 0 0,-1 0 0,1 0 0,0 0 0,0 0 0,-1 0 0,1 0 0,0-1 0,0 1 0,0 0 0,-1 0 0,1 0 0,0 0 0,0 0 0,0 0 0,-1-1 0,1 1 0,0 0 0,0 0 0,0 0 0,0-1 0,0 1 0,-1 0 0,1 0 0,0 0 0,0-1 0,0 1 0,0 0 0,0 0 0,0 0 0,0-1 0,0 1 0,0 0 0,0 0 0,0-1 0,0 1 0,0 0 0,0 0 0,0-1 0,0 1 0,0 0 0,0 0 0,0 0 0,0-1 0,0 1 0,0 0 0,1 0 0,-1-1 0,0 1 0,0 0 0,6-31 0,2 1 0,1 1 0,22-52 0,-9 26 0,16-46 0,9-29 0,68-128 0,-128 291 0,-9 37 0,-1 1 0,22-68 0,-191 494 0,187-486 0,5-14 0,11-21 0,50-112 0,2-7 0,98-162 0,-153 291 0,-5 8 0,0 1 0,0-1 0,1 1 0,0 0 0,0 0 0,0 0 0,0 1 0,8-6 0,-12 10 0,0 0 0,0 0 0,0 0 0,1 0 0,-1 0 0,0 0 0,0 0 0,0 0 0,1 0 0,-1 0 0,0 0 0,0 0 0,0 0 0,0 0 0,1 0 0,-1 0 0,0 0 0,0 0 0,0 0 0,0 1 0,1-1 0,-1 0 0,0 0 0,0 0 0,0 0 0,0 0 0,0 0 0,1 1 0,-1-1 0,0 0 0,0 0 0,0 0 0,0 0 0,0 1 0,0-1 0,0 0 0,0 0 0,0 0 0,0 1 0,0-1 0,0 0 0,0 0 0,0 0 0,0 0 0,0 1 0,0-1 0,0 0 0,0 0 0,0 0 0,0 1 0,0-1 0,0 0 0,0 0 0,0 0 0,0 0 0,-1 1 0,-1 17 0,-93 333 0,62-243 0,19-62 0,4-7 0,-30 69 0,35-101 0,5-11 0,4-16 0,-4 18 0,20-76 0,3 1 0,3 1 0,4 1 0,71-128 0,-97 196 0,-3 5 0,-1-1 0,1 1 0,1 0 0,-1 0 0,0 0 0,0 0 0,1 1 0,-1-1 0,1 0 0,-1 0 0,1 1 0,2-3 0,-3 7 0,-1-1 0,0 0 0,0 0 0,0 0 0,-1 0 0,1 1 0,0-1 0,-2 3 0,-18 63 0,-51 118 0,4-15 0,70-176 0,0 0 0,0 0 0,0 0 0,7-7 0,7-10 0,159-299 0,-176 341 0,-3 17 0,-5 34 0,1 74 0,5-81 0,-19 121 0,5-134 0,12-41 0,1-1 0,0 1 0,0 0 0,-1 13 0,44-276 0,-21 149 0,37-158 0,-81 352 0,8-34 0,-207 586 0,423-1215 0,-197 564 0,6-23 0,2 1 0,1 0 0,1 1 0,1 0 0,20-31 0,-38 102 0,-22 92 0,-25 109 0,48-231 0,0 1 0,0 0 0,-1-1 0,-1 0 0,-8 14 0,17-70 0,8-63 0,37-148 0,-47 252 0,6-21 0,-7 24 0,1 0 0,-1 0 0,0 0 0,0 0 0,1 0 0,-1 0 0,1 0 0,-1 1 0,1-1 0,-1 0 0,1 0 0,-1 1 0,1-1 0,0 0 0,0 1 0,-1-1 0,1 0 0,0 1 0,1-1 0,-2 2 0,1-1 0,-1 1 0,0 0 0,1 0 0,-1 0 0,0 0 0,0 0 0,0 0 0,0 0 0,1 0 0,-1 0 0,-1 0 0,1 0 0,0 0 0,0 1 0,0 1 0,-8 85 0,-1 20 0,14-49 0,-3-44 0,-1 0 0,0 0 0,-1 18 0,-3 52 0,3-51 0,-1-42 0,0 0 0,-1 0 0,-3-12 0,-3-11 0,5-2 0,1-1 0,1 1 0,2 0 0,8-49 0,-2 7 0,5-38 0,-64 430 0,39-230 0,-19 72 0,7-40 0,47-278 0,-3 15 0,-11 90 0,43-222 0,-47 269 0,-3 22 0,-3 26 0,-3 26 0,-6 138 0,11-190 0,0 4 0,3-35 0,4-43 0,0-8 0,2 1 0,24-84 0,-22 121 0,-8 26 0,-5 19 0,-57 381 0,54-375 0,3-17 0,1 0 0,0 0 0,0 0 0,0 0 0,1 0 0,-1 10 0,1-22 0,0-1 0,0 1 0,1 0 0,-1-1 0,4-10 0,0-5 0,-1-5 0,23-135 0,-22 144 0,1 0 0,1 1 0,1-1 0,1 1 0,0 1 0,16-24 0,-24 41 0,0 0 0,0 0 0,0 0 0,0 0 0,0 0 0,0 0 0,-1 0 0,1 1 0,0-1 0,0 0 0,0 0 0,0 0 0,0 0 0,0 0 0,0 0 0,0 0 0,0 0 0,0 0 0,0 0 0,0 0 0,0 1 0,0-1 0,0 0 0,0 0 0,0 0 0,1 0 0,-1 0 0,0 0 0,0 0 0,0 0 0,0 0 0,0 0 0,0 0 0,0 0 0,0 0 0,0 0 0,0 1 0,0-1 0,0 0 0,0 0 0,0 0 0,0 0 0,0 0 0,1 0 0,-1 0 0,0 0 0,0 0 0,0 0 0,0 0 0,0 0 0,0 0 0,0 0 0,0 0 0,0 0 0,0 0 0,0 0 0,0 0 0,1 0 0,-1 0 0,0 0 0,0 0 0,0 0 0,0 0 0,0 13 0,-3 17 0,-18 69 0,-64 183 0,38-139 0,44-130 0,7-21 0,8-24 0,60-277 0,-27 96 0,-39 191-1365,0 5-5461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04T16:24:03.318"/>
    </inkml:context>
    <inkml:brush xml:id="br0">
      <inkml:brushProperty name="width" value="0.05" units="cm"/>
      <inkml:brushProperty name="height" value="0.05" units="cm"/>
      <inkml:brushProperty name="color" value="#FFFFFF"/>
    </inkml:brush>
  </inkml:definitions>
  <inkml:trace contextRef="#ctx0" brushRef="#br0">67 0 24575,'6'528'0,"-5"-518"0,-1 11 0,-1-14 0,1-1 0,0 0 0,0 1 0,1-1 0,0 0 0,0 0 0,0 1 0,4 9 0,4-32 0,24-59 0,-3-2 0,-3-1 0,19-96 0,-147 472 0,99-292 0,-8 20 0,3-6 0,-1 1 0,-20 36 0,41-103 0,14-30 0,0 5 0,21-91 0,-53 178 0,0 0 0,-15 30 0,4-9 0,-9 25 0,-87 194 0,196-443 0,-62 139 0,5-7 0,-3-2 0,18-64 0,-58 171 0,-26 55 0,11-29 0,-48 128-1365,46-115-5461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16F00-591D-4937-A4CE-0866C1A7C389}" type="datetimeFigureOut">
              <a:rPr lang="en-CA" smtClean="0"/>
              <a:t>2022-10-23</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7CD203-E027-4331-B455-FA70CE78EF07}" type="slidenum">
              <a:rPr lang="en-CA" smtClean="0"/>
              <a:t>‹#›</a:t>
            </a:fld>
            <a:endParaRPr lang="en-CA"/>
          </a:p>
        </p:txBody>
      </p:sp>
    </p:spTree>
    <p:extLst>
      <p:ext uri="{BB962C8B-B14F-4D97-AF65-F5344CB8AC3E}">
        <p14:creationId xmlns:p14="http://schemas.microsoft.com/office/powerpoint/2010/main" val="312366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2EA46-C0B0-4560-B87E-450A9450A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7BFF0A8-8632-442C-8AF6-DC1E099B5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49A5DFE-EC0D-4A08-A1A3-E1502D586A40}"/>
              </a:ext>
            </a:extLst>
          </p:cNvPr>
          <p:cNvSpPr>
            <a:spLocks noGrp="1"/>
          </p:cNvSpPr>
          <p:nvPr>
            <p:ph type="dt" sz="half" idx="10"/>
          </p:nvPr>
        </p:nvSpPr>
        <p:spPr/>
        <p:txBody>
          <a:bodyPr/>
          <a:lstStyle/>
          <a:p>
            <a:fld id="{0494837E-DACA-41F3-938E-AA3CAEF0B7A1}" type="datetime1">
              <a:rPr lang="en-CA" smtClean="0"/>
              <a:t>2022-10-23</a:t>
            </a:fld>
            <a:endParaRPr lang="en-CA"/>
          </a:p>
        </p:txBody>
      </p:sp>
      <p:sp>
        <p:nvSpPr>
          <p:cNvPr id="5" name="Footer Placeholder 4">
            <a:extLst>
              <a:ext uri="{FF2B5EF4-FFF2-40B4-BE49-F238E27FC236}">
                <a16:creationId xmlns:a16="http://schemas.microsoft.com/office/drawing/2014/main" id="{CF8BF9E3-4EB3-4452-9267-0CC4243A770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C3D578-47B8-4BC9-AD7C-A966BDF789D8}"/>
              </a:ext>
            </a:extLst>
          </p:cNvPr>
          <p:cNvSpPr>
            <a:spLocks noGrp="1"/>
          </p:cNvSpPr>
          <p:nvPr>
            <p:ph type="sldNum" sz="quarter" idx="12"/>
          </p:nvPr>
        </p:nvSpPr>
        <p:spPr/>
        <p:txBody>
          <a:bodyPr/>
          <a:lstStyle/>
          <a:p>
            <a:fld id="{C73482F5-C5D6-43F9-8BC2-6BFAB3A5321B}" type="slidenum">
              <a:rPr lang="en-CA" smtClean="0"/>
              <a:t>‹#›</a:t>
            </a:fld>
            <a:endParaRPr lang="en-CA"/>
          </a:p>
        </p:txBody>
      </p:sp>
    </p:spTree>
    <p:extLst>
      <p:ext uri="{BB962C8B-B14F-4D97-AF65-F5344CB8AC3E}">
        <p14:creationId xmlns:p14="http://schemas.microsoft.com/office/powerpoint/2010/main" val="1487595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B872-CE7E-44F8-83B5-4989D143093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BCB5EE5-615A-4CDD-9A32-F607F85E75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7FD6A0-AD4B-4D26-958C-26E3D325079C}"/>
              </a:ext>
            </a:extLst>
          </p:cNvPr>
          <p:cNvSpPr>
            <a:spLocks noGrp="1"/>
          </p:cNvSpPr>
          <p:nvPr>
            <p:ph type="dt" sz="half" idx="10"/>
          </p:nvPr>
        </p:nvSpPr>
        <p:spPr/>
        <p:txBody>
          <a:bodyPr/>
          <a:lstStyle/>
          <a:p>
            <a:fld id="{81984F13-6F89-4E3B-9336-DA3CE95B6FD4}" type="datetime1">
              <a:rPr lang="en-CA" smtClean="0"/>
              <a:t>2022-10-23</a:t>
            </a:fld>
            <a:endParaRPr lang="en-CA"/>
          </a:p>
        </p:txBody>
      </p:sp>
      <p:sp>
        <p:nvSpPr>
          <p:cNvPr id="5" name="Footer Placeholder 4">
            <a:extLst>
              <a:ext uri="{FF2B5EF4-FFF2-40B4-BE49-F238E27FC236}">
                <a16:creationId xmlns:a16="http://schemas.microsoft.com/office/drawing/2014/main" id="{8DE799EA-0B16-4A46-8C93-78C181E1D0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BE11BD-163C-4E5E-B645-5D94660C9D38}"/>
              </a:ext>
            </a:extLst>
          </p:cNvPr>
          <p:cNvSpPr>
            <a:spLocks noGrp="1"/>
          </p:cNvSpPr>
          <p:nvPr>
            <p:ph type="sldNum" sz="quarter" idx="12"/>
          </p:nvPr>
        </p:nvSpPr>
        <p:spPr/>
        <p:txBody>
          <a:bodyPr/>
          <a:lstStyle/>
          <a:p>
            <a:fld id="{C73482F5-C5D6-43F9-8BC2-6BFAB3A5321B}" type="slidenum">
              <a:rPr lang="en-CA" smtClean="0"/>
              <a:t>‹#›</a:t>
            </a:fld>
            <a:endParaRPr lang="en-CA"/>
          </a:p>
        </p:txBody>
      </p:sp>
    </p:spTree>
    <p:extLst>
      <p:ext uri="{BB962C8B-B14F-4D97-AF65-F5344CB8AC3E}">
        <p14:creationId xmlns:p14="http://schemas.microsoft.com/office/powerpoint/2010/main" val="207727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00814A-AEDC-419C-9022-3FF6BAE70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A3C9395-49BE-4A23-BE49-E7B8E8C000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D57ECC5-B7CF-4EE1-9E14-EDF9BD96D8EC}"/>
              </a:ext>
            </a:extLst>
          </p:cNvPr>
          <p:cNvSpPr>
            <a:spLocks noGrp="1"/>
          </p:cNvSpPr>
          <p:nvPr>
            <p:ph type="dt" sz="half" idx="10"/>
          </p:nvPr>
        </p:nvSpPr>
        <p:spPr/>
        <p:txBody>
          <a:bodyPr/>
          <a:lstStyle/>
          <a:p>
            <a:fld id="{5323E489-2537-48A6-B2C9-BA77E937C013}" type="datetime1">
              <a:rPr lang="en-CA" smtClean="0"/>
              <a:t>2022-10-23</a:t>
            </a:fld>
            <a:endParaRPr lang="en-CA"/>
          </a:p>
        </p:txBody>
      </p:sp>
      <p:sp>
        <p:nvSpPr>
          <p:cNvPr id="5" name="Footer Placeholder 4">
            <a:extLst>
              <a:ext uri="{FF2B5EF4-FFF2-40B4-BE49-F238E27FC236}">
                <a16:creationId xmlns:a16="http://schemas.microsoft.com/office/drawing/2014/main" id="{05C3734D-7984-4714-ACA3-1E9ECBA545A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479DD6-F307-4C04-9B61-63CDAA05859B}"/>
              </a:ext>
            </a:extLst>
          </p:cNvPr>
          <p:cNvSpPr>
            <a:spLocks noGrp="1"/>
          </p:cNvSpPr>
          <p:nvPr>
            <p:ph type="sldNum" sz="quarter" idx="12"/>
          </p:nvPr>
        </p:nvSpPr>
        <p:spPr/>
        <p:txBody>
          <a:bodyPr/>
          <a:lstStyle/>
          <a:p>
            <a:fld id="{C73482F5-C5D6-43F9-8BC2-6BFAB3A5321B}" type="slidenum">
              <a:rPr lang="en-CA" smtClean="0"/>
              <a:t>‹#›</a:t>
            </a:fld>
            <a:endParaRPr lang="en-CA"/>
          </a:p>
        </p:txBody>
      </p:sp>
    </p:spTree>
    <p:extLst>
      <p:ext uri="{BB962C8B-B14F-4D97-AF65-F5344CB8AC3E}">
        <p14:creationId xmlns:p14="http://schemas.microsoft.com/office/powerpoint/2010/main" val="375359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0B34-18A4-475B-9C6E-716FF969CB83}"/>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8E5B5B2-7BE8-4A93-90FB-FC07C47FF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23CC30-2E88-488D-ADFC-DD25BAEF9F7B}"/>
              </a:ext>
            </a:extLst>
          </p:cNvPr>
          <p:cNvSpPr>
            <a:spLocks noGrp="1"/>
          </p:cNvSpPr>
          <p:nvPr>
            <p:ph type="dt" sz="half" idx="10"/>
          </p:nvPr>
        </p:nvSpPr>
        <p:spPr/>
        <p:txBody>
          <a:bodyPr/>
          <a:lstStyle/>
          <a:p>
            <a:fld id="{989F6D9F-1DDC-46F4-83A4-11E51D4DC775}" type="datetime1">
              <a:rPr lang="en-CA" smtClean="0"/>
              <a:t>2022-10-23</a:t>
            </a:fld>
            <a:endParaRPr lang="en-CA"/>
          </a:p>
        </p:txBody>
      </p:sp>
      <p:sp>
        <p:nvSpPr>
          <p:cNvPr id="5" name="Footer Placeholder 4">
            <a:extLst>
              <a:ext uri="{FF2B5EF4-FFF2-40B4-BE49-F238E27FC236}">
                <a16:creationId xmlns:a16="http://schemas.microsoft.com/office/drawing/2014/main" id="{ECC57279-6C71-470F-8FA8-9D877EA0108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55C5D3F-A44E-4DC4-AF81-582F91A8182F}"/>
              </a:ext>
            </a:extLst>
          </p:cNvPr>
          <p:cNvSpPr>
            <a:spLocks noGrp="1"/>
          </p:cNvSpPr>
          <p:nvPr>
            <p:ph type="sldNum" sz="quarter" idx="12"/>
          </p:nvPr>
        </p:nvSpPr>
        <p:spPr/>
        <p:txBody>
          <a:bodyPr/>
          <a:lstStyle/>
          <a:p>
            <a:fld id="{C73482F5-C5D6-43F9-8BC2-6BFAB3A5321B}" type="slidenum">
              <a:rPr lang="en-CA" smtClean="0"/>
              <a:t>‹#›</a:t>
            </a:fld>
            <a:endParaRPr lang="en-CA"/>
          </a:p>
        </p:txBody>
      </p:sp>
    </p:spTree>
    <p:extLst>
      <p:ext uri="{BB962C8B-B14F-4D97-AF65-F5344CB8AC3E}">
        <p14:creationId xmlns:p14="http://schemas.microsoft.com/office/powerpoint/2010/main" val="20561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0C444-BDC5-4CED-85AB-B1F257667A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968C38F-DC13-4723-B14E-47B88CA86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922230-74EF-4104-8AA5-4DD987BCAA63}"/>
              </a:ext>
            </a:extLst>
          </p:cNvPr>
          <p:cNvSpPr>
            <a:spLocks noGrp="1"/>
          </p:cNvSpPr>
          <p:nvPr>
            <p:ph type="dt" sz="half" idx="10"/>
          </p:nvPr>
        </p:nvSpPr>
        <p:spPr/>
        <p:txBody>
          <a:bodyPr/>
          <a:lstStyle/>
          <a:p>
            <a:fld id="{EFA5C325-B62F-4D6D-B7CB-FC4DB29A0A7E}" type="datetime1">
              <a:rPr lang="en-CA" smtClean="0"/>
              <a:t>2022-10-23</a:t>
            </a:fld>
            <a:endParaRPr lang="en-CA"/>
          </a:p>
        </p:txBody>
      </p:sp>
      <p:sp>
        <p:nvSpPr>
          <p:cNvPr id="5" name="Footer Placeholder 4">
            <a:extLst>
              <a:ext uri="{FF2B5EF4-FFF2-40B4-BE49-F238E27FC236}">
                <a16:creationId xmlns:a16="http://schemas.microsoft.com/office/drawing/2014/main" id="{CBA946B2-0C1E-4342-B2A8-16A22BC02AD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B10593-3638-417E-94F4-355AF4DDA95C}"/>
              </a:ext>
            </a:extLst>
          </p:cNvPr>
          <p:cNvSpPr>
            <a:spLocks noGrp="1"/>
          </p:cNvSpPr>
          <p:nvPr>
            <p:ph type="sldNum" sz="quarter" idx="12"/>
          </p:nvPr>
        </p:nvSpPr>
        <p:spPr/>
        <p:txBody>
          <a:bodyPr/>
          <a:lstStyle/>
          <a:p>
            <a:fld id="{C73482F5-C5D6-43F9-8BC2-6BFAB3A5321B}" type="slidenum">
              <a:rPr lang="en-CA" smtClean="0"/>
              <a:t>‹#›</a:t>
            </a:fld>
            <a:endParaRPr lang="en-CA"/>
          </a:p>
        </p:txBody>
      </p:sp>
    </p:spTree>
    <p:extLst>
      <p:ext uri="{BB962C8B-B14F-4D97-AF65-F5344CB8AC3E}">
        <p14:creationId xmlns:p14="http://schemas.microsoft.com/office/powerpoint/2010/main" val="66287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1A8A-2541-47C7-87D0-26BEA94334C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A6F637F-F221-4967-977B-E8D1F46B28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74FA249-7238-4254-BF3A-3DB7CF7B57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3E9874B-AC63-43AE-B277-7624CF35AE32}"/>
              </a:ext>
            </a:extLst>
          </p:cNvPr>
          <p:cNvSpPr>
            <a:spLocks noGrp="1"/>
          </p:cNvSpPr>
          <p:nvPr>
            <p:ph type="dt" sz="half" idx="10"/>
          </p:nvPr>
        </p:nvSpPr>
        <p:spPr/>
        <p:txBody>
          <a:bodyPr/>
          <a:lstStyle/>
          <a:p>
            <a:fld id="{C7AD1B34-238F-4747-A8CB-5FF40B774A09}" type="datetime1">
              <a:rPr lang="en-CA" smtClean="0"/>
              <a:t>2022-10-23</a:t>
            </a:fld>
            <a:endParaRPr lang="en-CA"/>
          </a:p>
        </p:txBody>
      </p:sp>
      <p:sp>
        <p:nvSpPr>
          <p:cNvPr id="6" name="Footer Placeholder 5">
            <a:extLst>
              <a:ext uri="{FF2B5EF4-FFF2-40B4-BE49-F238E27FC236}">
                <a16:creationId xmlns:a16="http://schemas.microsoft.com/office/drawing/2014/main" id="{DE302626-C31F-4B5A-9FFA-5BF9AA293AD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AF13BDA-B8A6-44D9-BAA8-685F8D60A159}"/>
              </a:ext>
            </a:extLst>
          </p:cNvPr>
          <p:cNvSpPr>
            <a:spLocks noGrp="1"/>
          </p:cNvSpPr>
          <p:nvPr>
            <p:ph type="sldNum" sz="quarter" idx="12"/>
          </p:nvPr>
        </p:nvSpPr>
        <p:spPr/>
        <p:txBody>
          <a:bodyPr/>
          <a:lstStyle/>
          <a:p>
            <a:fld id="{C73482F5-C5D6-43F9-8BC2-6BFAB3A5321B}" type="slidenum">
              <a:rPr lang="en-CA" smtClean="0"/>
              <a:t>‹#›</a:t>
            </a:fld>
            <a:endParaRPr lang="en-CA"/>
          </a:p>
        </p:txBody>
      </p:sp>
    </p:spTree>
    <p:extLst>
      <p:ext uri="{BB962C8B-B14F-4D97-AF65-F5344CB8AC3E}">
        <p14:creationId xmlns:p14="http://schemas.microsoft.com/office/powerpoint/2010/main" val="263580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33D6-AE3F-448B-817E-6B84A5AA4B4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5052F07-ABC1-491B-9451-19F5D141C9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1A1CB7-7774-4579-8D57-8CF552507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C1270D0-11B7-4236-8A9B-9977F4EC9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5613A1-478B-4F3B-8B76-F9202AAE14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44EB16C-4F78-4CD1-8F02-82118DB7DB7F}"/>
              </a:ext>
            </a:extLst>
          </p:cNvPr>
          <p:cNvSpPr>
            <a:spLocks noGrp="1"/>
          </p:cNvSpPr>
          <p:nvPr>
            <p:ph type="dt" sz="half" idx="10"/>
          </p:nvPr>
        </p:nvSpPr>
        <p:spPr/>
        <p:txBody>
          <a:bodyPr/>
          <a:lstStyle/>
          <a:p>
            <a:fld id="{751C4C6C-4BE1-47B3-A1A4-0C43FD29CD68}" type="datetime1">
              <a:rPr lang="en-CA" smtClean="0"/>
              <a:t>2022-10-23</a:t>
            </a:fld>
            <a:endParaRPr lang="en-CA"/>
          </a:p>
        </p:txBody>
      </p:sp>
      <p:sp>
        <p:nvSpPr>
          <p:cNvPr id="8" name="Footer Placeholder 7">
            <a:extLst>
              <a:ext uri="{FF2B5EF4-FFF2-40B4-BE49-F238E27FC236}">
                <a16:creationId xmlns:a16="http://schemas.microsoft.com/office/drawing/2014/main" id="{DBFDBD02-C0EB-4BA4-8722-A77020B32EB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EB2E76A-B776-4ED4-B980-6753F642D961}"/>
              </a:ext>
            </a:extLst>
          </p:cNvPr>
          <p:cNvSpPr>
            <a:spLocks noGrp="1"/>
          </p:cNvSpPr>
          <p:nvPr>
            <p:ph type="sldNum" sz="quarter" idx="12"/>
          </p:nvPr>
        </p:nvSpPr>
        <p:spPr/>
        <p:txBody>
          <a:bodyPr/>
          <a:lstStyle/>
          <a:p>
            <a:fld id="{C73482F5-C5D6-43F9-8BC2-6BFAB3A5321B}" type="slidenum">
              <a:rPr lang="en-CA" smtClean="0"/>
              <a:t>‹#›</a:t>
            </a:fld>
            <a:endParaRPr lang="en-CA"/>
          </a:p>
        </p:txBody>
      </p:sp>
    </p:spTree>
    <p:extLst>
      <p:ext uri="{BB962C8B-B14F-4D97-AF65-F5344CB8AC3E}">
        <p14:creationId xmlns:p14="http://schemas.microsoft.com/office/powerpoint/2010/main" val="202284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2BD07-621B-4C81-B111-C6E2C74273C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7087D75-EC2F-4CFB-9DAE-E09D090E3B94}"/>
              </a:ext>
            </a:extLst>
          </p:cNvPr>
          <p:cNvSpPr>
            <a:spLocks noGrp="1"/>
          </p:cNvSpPr>
          <p:nvPr>
            <p:ph type="dt" sz="half" idx="10"/>
          </p:nvPr>
        </p:nvSpPr>
        <p:spPr/>
        <p:txBody>
          <a:bodyPr/>
          <a:lstStyle/>
          <a:p>
            <a:fld id="{961FC917-A47C-4F26-8A76-BC1D71E9B16D}" type="datetime1">
              <a:rPr lang="en-CA" smtClean="0"/>
              <a:t>2022-10-23</a:t>
            </a:fld>
            <a:endParaRPr lang="en-CA"/>
          </a:p>
        </p:txBody>
      </p:sp>
      <p:sp>
        <p:nvSpPr>
          <p:cNvPr id="4" name="Footer Placeholder 3">
            <a:extLst>
              <a:ext uri="{FF2B5EF4-FFF2-40B4-BE49-F238E27FC236}">
                <a16:creationId xmlns:a16="http://schemas.microsoft.com/office/drawing/2014/main" id="{DF8A4F93-232A-4093-8A98-181BA1C7164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40EBC5F-EB55-4B22-A2F9-049B49095FAD}"/>
              </a:ext>
            </a:extLst>
          </p:cNvPr>
          <p:cNvSpPr>
            <a:spLocks noGrp="1"/>
          </p:cNvSpPr>
          <p:nvPr>
            <p:ph type="sldNum" sz="quarter" idx="12"/>
          </p:nvPr>
        </p:nvSpPr>
        <p:spPr/>
        <p:txBody>
          <a:bodyPr/>
          <a:lstStyle/>
          <a:p>
            <a:fld id="{C73482F5-C5D6-43F9-8BC2-6BFAB3A5321B}" type="slidenum">
              <a:rPr lang="en-CA" smtClean="0"/>
              <a:t>‹#›</a:t>
            </a:fld>
            <a:endParaRPr lang="en-CA"/>
          </a:p>
        </p:txBody>
      </p:sp>
    </p:spTree>
    <p:extLst>
      <p:ext uri="{BB962C8B-B14F-4D97-AF65-F5344CB8AC3E}">
        <p14:creationId xmlns:p14="http://schemas.microsoft.com/office/powerpoint/2010/main" val="3324472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8ED72-8FF6-4AFE-AC78-B8EE0E904628}"/>
              </a:ext>
            </a:extLst>
          </p:cNvPr>
          <p:cNvSpPr>
            <a:spLocks noGrp="1"/>
          </p:cNvSpPr>
          <p:nvPr>
            <p:ph type="dt" sz="half" idx="10"/>
          </p:nvPr>
        </p:nvSpPr>
        <p:spPr/>
        <p:txBody>
          <a:bodyPr/>
          <a:lstStyle/>
          <a:p>
            <a:fld id="{FA689549-0AF6-4D77-A25F-05860280C1AB}" type="datetime1">
              <a:rPr lang="en-CA" smtClean="0"/>
              <a:t>2022-10-23</a:t>
            </a:fld>
            <a:endParaRPr lang="en-CA"/>
          </a:p>
        </p:txBody>
      </p:sp>
      <p:sp>
        <p:nvSpPr>
          <p:cNvPr id="3" name="Footer Placeholder 2">
            <a:extLst>
              <a:ext uri="{FF2B5EF4-FFF2-40B4-BE49-F238E27FC236}">
                <a16:creationId xmlns:a16="http://schemas.microsoft.com/office/drawing/2014/main" id="{DC7A9827-5308-4915-A73B-6AB0A3BB31F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538A2749-5543-4E70-A16F-EE4D6037E812}"/>
              </a:ext>
            </a:extLst>
          </p:cNvPr>
          <p:cNvSpPr>
            <a:spLocks noGrp="1"/>
          </p:cNvSpPr>
          <p:nvPr>
            <p:ph type="sldNum" sz="quarter" idx="12"/>
          </p:nvPr>
        </p:nvSpPr>
        <p:spPr/>
        <p:txBody>
          <a:bodyPr/>
          <a:lstStyle/>
          <a:p>
            <a:fld id="{C73482F5-C5D6-43F9-8BC2-6BFAB3A5321B}" type="slidenum">
              <a:rPr lang="en-CA" smtClean="0"/>
              <a:t>‹#›</a:t>
            </a:fld>
            <a:endParaRPr lang="en-CA"/>
          </a:p>
        </p:txBody>
      </p:sp>
    </p:spTree>
    <p:extLst>
      <p:ext uri="{BB962C8B-B14F-4D97-AF65-F5344CB8AC3E}">
        <p14:creationId xmlns:p14="http://schemas.microsoft.com/office/powerpoint/2010/main" val="413784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A6D1-3ED9-4236-A7DC-714804BD03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7771983-E1CF-40BD-AF7B-91174FE45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759F011-6257-44E7-8EEE-48706BF5E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DF1F8-BB5A-41CD-BDCA-33D95EFD240F}"/>
              </a:ext>
            </a:extLst>
          </p:cNvPr>
          <p:cNvSpPr>
            <a:spLocks noGrp="1"/>
          </p:cNvSpPr>
          <p:nvPr>
            <p:ph type="dt" sz="half" idx="10"/>
          </p:nvPr>
        </p:nvSpPr>
        <p:spPr/>
        <p:txBody>
          <a:bodyPr/>
          <a:lstStyle/>
          <a:p>
            <a:fld id="{B6757E01-4811-490A-B999-9063962399D8}" type="datetime1">
              <a:rPr lang="en-CA" smtClean="0"/>
              <a:t>2022-10-23</a:t>
            </a:fld>
            <a:endParaRPr lang="en-CA"/>
          </a:p>
        </p:txBody>
      </p:sp>
      <p:sp>
        <p:nvSpPr>
          <p:cNvPr id="6" name="Footer Placeholder 5">
            <a:extLst>
              <a:ext uri="{FF2B5EF4-FFF2-40B4-BE49-F238E27FC236}">
                <a16:creationId xmlns:a16="http://schemas.microsoft.com/office/drawing/2014/main" id="{5EEB611B-6CA7-43D1-8BA9-9F8C5A0772C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9CE58E3-46D5-43EA-94DE-A8348B1F7914}"/>
              </a:ext>
            </a:extLst>
          </p:cNvPr>
          <p:cNvSpPr>
            <a:spLocks noGrp="1"/>
          </p:cNvSpPr>
          <p:nvPr>
            <p:ph type="sldNum" sz="quarter" idx="12"/>
          </p:nvPr>
        </p:nvSpPr>
        <p:spPr/>
        <p:txBody>
          <a:bodyPr/>
          <a:lstStyle/>
          <a:p>
            <a:fld id="{C73482F5-C5D6-43F9-8BC2-6BFAB3A5321B}" type="slidenum">
              <a:rPr lang="en-CA" smtClean="0"/>
              <a:t>‹#›</a:t>
            </a:fld>
            <a:endParaRPr lang="en-CA"/>
          </a:p>
        </p:txBody>
      </p:sp>
    </p:spTree>
    <p:extLst>
      <p:ext uri="{BB962C8B-B14F-4D97-AF65-F5344CB8AC3E}">
        <p14:creationId xmlns:p14="http://schemas.microsoft.com/office/powerpoint/2010/main" val="357396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302F-B31B-4919-8B44-A02DFC35E9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E2CB0E1-7AE7-4E7D-889C-AB5B0E3FD8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F7DF671-5A90-45C5-B24B-F225F3482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D0DBE7-F4BC-4504-8BC8-3EB97444C206}"/>
              </a:ext>
            </a:extLst>
          </p:cNvPr>
          <p:cNvSpPr>
            <a:spLocks noGrp="1"/>
          </p:cNvSpPr>
          <p:nvPr>
            <p:ph type="dt" sz="half" idx="10"/>
          </p:nvPr>
        </p:nvSpPr>
        <p:spPr/>
        <p:txBody>
          <a:bodyPr/>
          <a:lstStyle/>
          <a:p>
            <a:fld id="{3803074C-40B1-485F-918C-9EF714CE84DE}" type="datetime1">
              <a:rPr lang="en-CA" smtClean="0"/>
              <a:t>2022-10-23</a:t>
            </a:fld>
            <a:endParaRPr lang="en-CA"/>
          </a:p>
        </p:txBody>
      </p:sp>
      <p:sp>
        <p:nvSpPr>
          <p:cNvPr id="6" name="Footer Placeholder 5">
            <a:extLst>
              <a:ext uri="{FF2B5EF4-FFF2-40B4-BE49-F238E27FC236}">
                <a16:creationId xmlns:a16="http://schemas.microsoft.com/office/drawing/2014/main" id="{07ADA2F0-02E7-4676-9720-319B696601E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0DDC360-C851-4C3F-96D2-865E43C00985}"/>
              </a:ext>
            </a:extLst>
          </p:cNvPr>
          <p:cNvSpPr>
            <a:spLocks noGrp="1"/>
          </p:cNvSpPr>
          <p:nvPr>
            <p:ph type="sldNum" sz="quarter" idx="12"/>
          </p:nvPr>
        </p:nvSpPr>
        <p:spPr/>
        <p:txBody>
          <a:bodyPr/>
          <a:lstStyle/>
          <a:p>
            <a:fld id="{C73482F5-C5D6-43F9-8BC2-6BFAB3A5321B}" type="slidenum">
              <a:rPr lang="en-CA" smtClean="0"/>
              <a:t>‹#›</a:t>
            </a:fld>
            <a:endParaRPr lang="en-CA"/>
          </a:p>
        </p:txBody>
      </p:sp>
    </p:spTree>
    <p:extLst>
      <p:ext uri="{BB962C8B-B14F-4D97-AF65-F5344CB8AC3E}">
        <p14:creationId xmlns:p14="http://schemas.microsoft.com/office/powerpoint/2010/main" val="418151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839A8F-9C65-40D4-89A8-358B0416E8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B1A6820-CC04-4241-904A-36EB33FEC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9DEB464-23D9-4D4D-A577-074AC113E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7BDFB-2A5E-49B8-89FE-8A40BE7AF8AC}" type="datetime1">
              <a:rPr lang="en-CA" smtClean="0"/>
              <a:t>2022-10-23</a:t>
            </a:fld>
            <a:endParaRPr lang="en-CA"/>
          </a:p>
        </p:txBody>
      </p:sp>
      <p:sp>
        <p:nvSpPr>
          <p:cNvPr id="5" name="Footer Placeholder 4">
            <a:extLst>
              <a:ext uri="{FF2B5EF4-FFF2-40B4-BE49-F238E27FC236}">
                <a16:creationId xmlns:a16="http://schemas.microsoft.com/office/drawing/2014/main" id="{A0B270C0-3A30-4E79-8861-6199688DEF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370C1D8-A4D8-4DDC-871C-1E7A2768DB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482F5-C5D6-43F9-8BC2-6BFAB3A5321B}" type="slidenum">
              <a:rPr lang="en-CA" smtClean="0"/>
              <a:t>‹#›</a:t>
            </a:fld>
            <a:endParaRPr lang="en-CA"/>
          </a:p>
        </p:txBody>
      </p:sp>
    </p:spTree>
    <p:extLst>
      <p:ext uri="{BB962C8B-B14F-4D97-AF65-F5344CB8AC3E}">
        <p14:creationId xmlns:p14="http://schemas.microsoft.com/office/powerpoint/2010/main" val="3341947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1002/adma.202104083" TargetMode="External"/><Relationship Id="rId2" Type="http://schemas.openxmlformats.org/officeDocument/2006/relationships/hyperlink" Target="https://doi.org/10.1038/s41586-019-1496-5" TargetMode="External"/><Relationship Id="rId1" Type="http://schemas.openxmlformats.org/officeDocument/2006/relationships/slideLayout" Target="../slideLayouts/slideLayout2.xml"/><Relationship Id="rId5" Type="http://schemas.openxmlformats.org/officeDocument/2006/relationships/hyperlink" Target="http://prism.mit.edu/xray/documents/1%20Basics%20of%20X-Ray%20Powder%20Diffraction.pdf" TargetMode="External"/><Relationship Id="rId4" Type="http://schemas.openxmlformats.org/officeDocument/2006/relationships/hyperlink" Target="https://doi.org/10.1038/s43246-020-0018-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63/5.0005103" TargetMode="External"/><Relationship Id="rId2" Type="http://schemas.openxmlformats.org/officeDocument/2006/relationships/hyperlink" Target="https://arxiv.org/ftp/arxiv/papers/2106/2106.12941.pdf" TargetMode="External"/><Relationship Id="rId1" Type="http://schemas.openxmlformats.org/officeDocument/2006/relationships/slideLayout" Target="../slideLayouts/slideLayout2.xml"/><Relationship Id="rId5" Type="http://schemas.openxmlformats.org/officeDocument/2006/relationships/hyperlink" Target="https://doi.org/10.1103/PhysRevB.88.205112" TargetMode="External"/><Relationship Id="rId4" Type="http://schemas.openxmlformats.org/officeDocument/2006/relationships/hyperlink" Target="https://doi.org/10.1016/0022-4596(92)90061-Y"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customXml" Target="../ink/ink9.xml"/><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39.png"/><Relationship Id="rId2" Type="http://schemas.openxmlformats.org/officeDocument/2006/relationships/image" Target="../media/image31.PNG"/><Relationship Id="rId16"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customXml" Target="../ink/ink7.xml"/><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20D9-7BE7-4683-9B88-EFB375495E35}"/>
              </a:ext>
            </a:extLst>
          </p:cNvPr>
          <p:cNvSpPr>
            <a:spLocks noGrp="1"/>
          </p:cNvSpPr>
          <p:nvPr>
            <p:ph type="ctrTitle"/>
          </p:nvPr>
        </p:nvSpPr>
        <p:spPr/>
        <p:txBody>
          <a:bodyPr>
            <a:normAutofit fontScale="90000"/>
          </a:bodyPr>
          <a:lstStyle/>
          <a:p>
            <a:r>
              <a:rPr lang="en-CA" dirty="0"/>
              <a:t>Synthesis and Characterization of Infinite-Layer Nickelates in Thin Film and Bulk Form</a:t>
            </a:r>
          </a:p>
        </p:txBody>
      </p:sp>
      <p:sp>
        <p:nvSpPr>
          <p:cNvPr id="3" name="Subtitle 2">
            <a:extLst>
              <a:ext uri="{FF2B5EF4-FFF2-40B4-BE49-F238E27FC236}">
                <a16:creationId xmlns:a16="http://schemas.microsoft.com/office/drawing/2014/main" id="{6489E798-434A-4A84-A5F5-ADA264AB0C64}"/>
              </a:ext>
            </a:extLst>
          </p:cNvPr>
          <p:cNvSpPr>
            <a:spLocks noGrp="1"/>
          </p:cNvSpPr>
          <p:nvPr>
            <p:ph type="subTitle" idx="1"/>
          </p:nvPr>
        </p:nvSpPr>
        <p:spPr/>
        <p:txBody>
          <a:bodyPr/>
          <a:lstStyle/>
          <a:p>
            <a:r>
              <a:rPr lang="en-CA" dirty="0"/>
              <a:t>Ishaan Singh Chandok</a:t>
            </a:r>
          </a:p>
          <a:p>
            <a:r>
              <a:rPr lang="en-CA" dirty="0"/>
              <a:t>PHY479 Final Presentation</a:t>
            </a:r>
          </a:p>
        </p:txBody>
      </p:sp>
      <p:sp>
        <p:nvSpPr>
          <p:cNvPr id="4" name="Slide Number Placeholder 3">
            <a:extLst>
              <a:ext uri="{FF2B5EF4-FFF2-40B4-BE49-F238E27FC236}">
                <a16:creationId xmlns:a16="http://schemas.microsoft.com/office/drawing/2014/main" id="{AE328B33-C90B-4CBC-9802-5DCA73ED3508}"/>
              </a:ext>
            </a:extLst>
          </p:cNvPr>
          <p:cNvSpPr>
            <a:spLocks noGrp="1"/>
          </p:cNvSpPr>
          <p:nvPr>
            <p:ph type="sldNum" sz="quarter" idx="12"/>
          </p:nvPr>
        </p:nvSpPr>
        <p:spPr/>
        <p:txBody>
          <a:bodyPr/>
          <a:lstStyle/>
          <a:p>
            <a:fld id="{C73482F5-C5D6-43F9-8BC2-6BFAB3A5321B}" type="slidenum">
              <a:rPr lang="en-CA" smtClean="0"/>
              <a:t>1</a:t>
            </a:fld>
            <a:endParaRPr lang="en-CA"/>
          </a:p>
        </p:txBody>
      </p:sp>
    </p:spTree>
    <p:extLst>
      <p:ext uri="{BB962C8B-B14F-4D97-AF65-F5344CB8AC3E}">
        <p14:creationId xmlns:p14="http://schemas.microsoft.com/office/powerpoint/2010/main" val="3438829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A022-5603-4817-9D77-FFF2CF415262}"/>
              </a:ext>
            </a:extLst>
          </p:cNvPr>
          <p:cNvSpPr>
            <a:spLocks noGrp="1"/>
          </p:cNvSpPr>
          <p:nvPr>
            <p:ph type="title"/>
          </p:nvPr>
        </p:nvSpPr>
        <p:spPr/>
        <p:txBody>
          <a:bodyPr/>
          <a:lstStyle/>
          <a:p>
            <a:r>
              <a:rPr lang="en-CA" dirty="0"/>
              <a:t>Step 1 - Synthesis of Target</a:t>
            </a:r>
          </a:p>
        </p:txBody>
      </p:sp>
      <p:sp>
        <p:nvSpPr>
          <p:cNvPr id="3" name="Content Placeholder 2">
            <a:extLst>
              <a:ext uri="{FF2B5EF4-FFF2-40B4-BE49-F238E27FC236}">
                <a16:creationId xmlns:a16="http://schemas.microsoft.com/office/drawing/2014/main" id="{2F3F5346-CD85-4563-93E0-30AFCEAE67D3}"/>
              </a:ext>
            </a:extLst>
          </p:cNvPr>
          <p:cNvSpPr>
            <a:spLocks noGrp="1"/>
          </p:cNvSpPr>
          <p:nvPr>
            <p:ph idx="1"/>
          </p:nvPr>
        </p:nvSpPr>
        <p:spPr>
          <a:xfrm>
            <a:off x="838200" y="1825625"/>
            <a:ext cx="5257800" cy="4351338"/>
          </a:xfrm>
        </p:spPr>
        <p:txBody>
          <a:bodyPr>
            <a:normAutofit fontScale="77500" lnSpcReduction="20000"/>
          </a:bodyPr>
          <a:lstStyle/>
          <a:p>
            <a:r>
              <a:rPr lang="en-CA" dirty="0"/>
              <a:t>The precursors Nd</a:t>
            </a:r>
            <a:r>
              <a:rPr lang="en-CA" sz="2000" dirty="0"/>
              <a:t>2</a:t>
            </a:r>
            <a:r>
              <a:rPr lang="en-CA" dirty="0"/>
              <a:t>O</a:t>
            </a:r>
            <a:r>
              <a:rPr lang="en-CA" sz="2000" dirty="0"/>
              <a:t>3</a:t>
            </a:r>
            <a:r>
              <a:rPr lang="en-CA" dirty="0"/>
              <a:t>, NiO and SrCO</a:t>
            </a:r>
            <a:r>
              <a:rPr lang="en-CA" sz="2000" dirty="0"/>
              <a:t>3</a:t>
            </a:r>
            <a:r>
              <a:rPr lang="en-CA" dirty="0"/>
              <a:t> were measured in the stoichiometry of Nd</a:t>
            </a:r>
            <a:r>
              <a:rPr lang="en-CA" sz="2000" dirty="0"/>
              <a:t>0.8</a:t>
            </a:r>
            <a:r>
              <a:rPr lang="en-CA" dirty="0"/>
              <a:t>Sr</a:t>
            </a:r>
            <a:r>
              <a:rPr lang="en-CA" sz="2000" dirty="0"/>
              <a:t>0.2</a:t>
            </a:r>
            <a:r>
              <a:rPr lang="en-CA" dirty="0"/>
              <a:t>NiO</a:t>
            </a:r>
            <a:r>
              <a:rPr lang="en-CA" sz="2000" dirty="0"/>
              <a:t>3</a:t>
            </a:r>
            <a:r>
              <a:rPr lang="en-CA" dirty="0"/>
              <a:t>, and ground using a mortar and pestle</a:t>
            </a:r>
          </a:p>
          <a:p>
            <a:r>
              <a:rPr lang="en-CA" dirty="0"/>
              <a:t>The precursor was placed in a furnace at 1200 °C for 24 hours</a:t>
            </a:r>
          </a:p>
          <a:p>
            <a:r>
              <a:rPr lang="en-CA" dirty="0"/>
              <a:t>The resulting powder was ground and placed in a furnace at 1350 °C for 24 hours</a:t>
            </a:r>
          </a:p>
          <a:p>
            <a:r>
              <a:rPr lang="en-CA" dirty="0"/>
              <a:t>The powder was immersed in isopropyl alcohol and ground</a:t>
            </a:r>
          </a:p>
          <a:p>
            <a:r>
              <a:rPr lang="en-CA" dirty="0"/>
              <a:t>The powder was finally pressed into a 2 cm pellet</a:t>
            </a:r>
          </a:p>
          <a:p>
            <a:r>
              <a:rPr lang="en-CA" dirty="0"/>
              <a:t>The reaction produces a mixed phase target of Nd</a:t>
            </a:r>
            <a:r>
              <a:rPr lang="en-CA" sz="2000" dirty="0"/>
              <a:t>1.6</a:t>
            </a:r>
            <a:r>
              <a:rPr lang="en-CA" dirty="0"/>
              <a:t>Sr</a:t>
            </a:r>
            <a:r>
              <a:rPr lang="en-CA" sz="2000" dirty="0"/>
              <a:t>0.4</a:t>
            </a:r>
            <a:r>
              <a:rPr lang="en-CA" dirty="0"/>
              <a:t>NiO</a:t>
            </a:r>
            <a:r>
              <a:rPr lang="en-CA" sz="2000" dirty="0"/>
              <a:t>4 </a:t>
            </a:r>
            <a:r>
              <a:rPr lang="en-CA" dirty="0"/>
              <a:t>+ NiO, in the stoichiometry of Nd</a:t>
            </a:r>
            <a:r>
              <a:rPr lang="en-CA" sz="2000" dirty="0"/>
              <a:t>0.8</a:t>
            </a:r>
            <a:r>
              <a:rPr lang="en-CA" dirty="0"/>
              <a:t>Sr</a:t>
            </a:r>
            <a:r>
              <a:rPr lang="en-CA" sz="2000" dirty="0"/>
              <a:t>0.2</a:t>
            </a:r>
            <a:r>
              <a:rPr lang="en-CA" dirty="0"/>
              <a:t>NiO</a:t>
            </a:r>
            <a:r>
              <a:rPr lang="en-CA" sz="2000" dirty="0"/>
              <a:t>3</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2A3DBE8-8251-4655-A1FE-0FAAB86AC1B9}"/>
                  </a:ext>
                </a:extLst>
              </p:cNvPr>
              <p:cNvSpPr txBox="1"/>
              <p:nvPr/>
            </p:nvSpPr>
            <p:spPr>
              <a:xfrm>
                <a:off x="6096000" y="1690688"/>
                <a:ext cx="5731565" cy="10608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b="0" i="1" smtClean="0">
                          <a:latin typeface="Cambria Math" panose="02040503050406030204" pitchFamily="18" charset="0"/>
                        </a:rPr>
                        <m:t>4</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𝑁𝑑</m:t>
                          </m:r>
                        </m:e>
                        <m:sub>
                          <m:r>
                            <a:rPr lang="en-CA" sz="2400" b="0" i="1" smtClean="0">
                              <a:latin typeface="Cambria Math" panose="02040503050406030204" pitchFamily="18" charset="0"/>
                            </a:rPr>
                            <m:t>2</m:t>
                          </m:r>
                        </m:sub>
                      </m:sSub>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𝑂</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+2</m:t>
                      </m:r>
                      <m:r>
                        <a:rPr lang="en-CA" sz="2400" b="0" i="1" smtClean="0">
                          <a:latin typeface="Cambria Math" panose="02040503050406030204" pitchFamily="18" charset="0"/>
                        </a:rPr>
                        <m:t>𝑆𝑟</m:t>
                      </m:r>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𝐶𝑂</m:t>
                          </m:r>
                        </m:e>
                        <m:sub>
                          <m:r>
                            <a:rPr lang="en-CA" sz="2400" b="0" i="1" smtClean="0">
                              <a:latin typeface="Cambria Math" panose="02040503050406030204" pitchFamily="18" charset="0"/>
                            </a:rPr>
                            <m:t>3</m:t>
                          </m:r>
                        </m:sub>
                      </m:sSub>
                      <m:r>
                        <a:rPr lang="en-CA" sz="2400" b="0" i="1" smtClean="0">
                          <a:latin typeface="Cambria Math" panose="02040503050406030204" pitchFamily="18" charset="0"/>
                        </a:rPr>
                        <m:t>+6</m:t>
                      </m:r>
                      <m:r>
                        <a:rPr lang="en-CA" sz="2400" b="0" i="1" smtClean="0">
                          <a:latin typeface="Cambria Math" panose="02040503050406030204" pitchFamily="18" charset="0"/>
                        </a:rPr>
                        <m:t>𝑁𝑖𝑂</m:t>
                      </m:r>
                      <m:r>
                        <a:rPr lang="en-CA" sz="2400" b="0" i="1" smtClean="0">
                          <a:latin typeface="Cambria Math" panose="02040503050406030204" pitchFamily="18" charset="0"/>
                        </a:rPr>
                        <m:t>+</m:t>
                      </m:r>
                      <m:f>
                        <m:fPr>
                          <m:ctrlPr>
                            <a:rPr lang="en-CA" sz="2400" b="0" i="1" smtClean="0">
                              <a:latin typeface="Cambria Math" panose="02040503050406030204" pitchFamily="18" charset="0"/>
                            </a:rPr>
                          </m:ctrlPr>
                        </m:fPr>
                        <m:num>
                          <m:r>
                            <a:rPr lang="en-CA" sz="2400" b="0" i="1" smtClean="0">
                              <a:latin typeface="Cambria Math" panose="02040503050406030204" pitchFamily="18" charset="0"/>
                            </a:rPr>
                            <m:t>1</m:t>
                          </m:r>
                        </m:num>
                        <m:den>
                          <m:r>
                            <a:rPr lang="en-CA" sz="2400" b="0" i="1" smtClean="0">
                              <a:latin typeface="Cambria Math" panose="02040503050406030204" pitchFamily="18" charset="0"/>
                            </a:rPr>
                            <m:t>2</m:t>
                          </m:r>
                        </m:den>
                      </m:f>
                      <m:sSub>
                        <m:sSubPr>
                          <m:ctrlPr>
                            <a:rPr lang="en-CA" sz="2400" b="0" i="1" smtClean="0">
                              <a:latin typeface="Cambria Math" panose="02040503050406030204" pitchFamily="18" charset="0"/>
                            </a:rPr>
                          </m:ctrlPr>
                        </m:sSubPr>
                        <m:e>
                          <m:r>
                            <a:rPr lang="en-CA" sz="2400" b="0" i="1" smtClean="0">
                              <a:latin typeface="Cambria Math" panose="02040503050406030204" pitchFamily="18" charset="0"/>
                            </a:rPr>
                            <m:t>𝑂</m:t>
                          </m:r>
                        </m:e>
                        <m:sub>
                          <m:r>
                            <a:rPr lang="en-CA" sz="2400" b="0" i="1" smtClean="0">
                              <a:latin typeface="Cambria Math" panose="02040503050406030204" pitchFamily="18" charset="0"/>
                            </a:rPr>
                            <m:t>2</m:t>
                          </m:r>
                        </m:sub>
                      </m:sSub>
                      <m:r>
                        <a:rPr lang="en-CA" sz="2400" b="0" i="1" smtClean="0">
                          <a:latin typeface="Cambria Math" panose="02040503050406030204" pitchFamily="18" charset="0"/>
                          <a:ea typeface="Cambria Math" panose="02040503050406030204" pitchFamily="18" charset="0"/>
                        </a:rPr>
                        <m:t>→5</m:t>
                      </m:r>
                      <m:sSub>
                        <m:sSubPr>
                          <m:ctrlPr>
                            <a:rPr lang="en-CA" sz="2400" b="0" i="1" smtClean="0">
                              <a:latin typeface="Cambria Math" panose="02040503050406030204" pitchFamily="18" charset="0"/>
                              <a:ea typeface="Cambria Math" panose="02040503050406030204" pitchFamily="18" charset="0"/>
                            </a:rPr>
                          </m:ctrlPr>
                        </m:sSubPr>
                        <m:e>
                          <m:r>
                            <a:rPr lang="en-CA" sz="2400" b="0" i="1" smtClean="0">
                              <a:latin typeface="Cambria Math" panose="02040503050406030204" pitchFamily="18" charset="0"/>
                              <a:ea typeface="Cambria Math" panose="02040503050406030204" pitchFamily="18" charset="0"/>
                            </a:rPr>
                            <m:t>𝑁𝑑</m:t>
                          </m:r>
                        </m:e>
                        <m:sub>
                          <m:r>
                            <a:rPr lang="en-CA" sz="2400" b="0" i="1" smtClean="0">
                              <a:latin typeface="Cambria Math" panose="02040503050406030204" pitchFamily="18" charset="0"/>
                              <a:ea typeface="Cambria Math" panose="02040503050406030204" pitchFamily="18" charset="0"/>
                            </a:rPr>
                            <m:t>1.6</m:t>
                          </m:r>
                        </m:sub>
                      </m:sSub>
                      <m:sSub>
                        <m:sSubPr>
                          <m:ctrlPr>
                            <a:rPr lang="en-CA" sz="2400" b="0" i="1" smtClean="0">
                              <a:latin typeface="Cambria Math" panose="02040503050406030204" pitchFamily="18" charset="0"/>
                              <a:ea typeface="Cambria Math" panose="02040503050406030204" pitchFamily="18" charset="0"/>
                            </a:rPr>
                          </m:ctrlPr>
                        </m:sSubPr>
                        <m:e>
                          <m:r>
                            <a:rPr lang="en-CA" sz="2400" b="0" i="1" smtClean="0">
                              <a:latin typeface="Cambria Math" panose="02040503050406030204" pitchFamily="18" charset="0"/>
                              <a:ea typeface="Cambria Math" panose="02040503050406030204" pitchFamily="18" charset="0"/>
                            </a:rPr>
                            <m:t>𝑆𝑟</m:t>
                          </m:r>
                        </m:e>
                        <m:sub>
                          <m:r>
                            <a:rPr lang="en-CA" sz="2400" b="0" i="1" smtClean="0">
                              <a:latin typeface="Cambria Math" panose="02040503050406030204" pitchFamily="18" charset="0"/>
                              <a:ea typeface="Cambria Math" panose="02040503050406030204" pitchFamily="18" charset="0"/>
                            </a:rPr>
                            <m:t>0.4</m:t>
                          </m:r>
                        </m:sub>
                      </m:sSub>
                      <m:r>
                        <a:rPr lang="en-CA" sz="2400" b="0" i="1" smtClean="0">
                          <a:latin typeface="Cambria Math" panose="02040503050406030204" pitchFamily="18" charset="0"/>
                          <a:ea typeface="Cambria Math" panose="02040503050406030204" pitchFamily="18" charset="0"/>
                        </a:rPr>
                        <m:t>𝑁𝑖</m:t>
                      </m:r>
                      <m:sSub>
                        <m:sSubPr>
                          <m:ctrlPr>
                            <a:rPr lang="en-CA" sz="2400" b="0" i="1" smtClean="0">
                              <a:latin typeface="Cambria Math" panose="02040503050406030204" pitchFamily="18" charset="0"/>
                              <a:ea typeface="Cambria Math" panose="02040503050406030204" pitchFamily="18" charset="0"/>
                            </a:rPr>
                          </m:ctrlPr>
                        </m:sSubPr>
                        <m:e>
                          <m:r>
                            <a:rPr lang="en-CA" sz="2400" b="0" i="1" smtClean="0">
                              <a:latin typeface="Cambria Math" panose="02040503050406030204" pitchFamily="18" charset="0"/>
                              <a:ea typeface="Cambria Math" panose="02040503050406030204" pitchFamily="18" charset="0"/>
                            </a:rPr>
                            <m:t>𝑂</m:t>
                          </m:r>
                        </m:e>
                        <m:sub>
                          <m:r>
                            <a:rPr lang="en-CA" sz="2400" b="0" i="1" smtClean="0">
                              <a:latin typeface="Cambria Math" panose="02040503050406030204" pitchFamily="18" charset="0"/>
                              <a:ea typeface="Cambria Math" panose="02040503050406030204" pitchFamily="18" charset="0"/>
                            </a:rPr>
                            <m:t>4</m:t>
                          </m:r>
                        </m:sub>
                      </m:sSub>
                      <m:r>
                        <a:rPr lang="en-CA" sz="2400" b="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𝑁𝑖𝑂</m:t>
                      </m:r>
                      <m:r>
                        <a:rPr lang="en-CA" sz="2400" b="0" i="1" smtClean="0">
                          <a:latin typeface="Cambria Math" panose="02040503050406030204" pitchFamily="18" charset="0"/>
                          <a:ea typeface="Cambria Math" panose="02040503050406030204" pitchFamily="18" charset="0"/>
                        </a:rPr>
                        <m:t>+2</m:t>
                      </m:r>
                      <m:r>
                        <a:rPr lang="en-CA" sz="2400" b="0" i="1" smtClean="0">
                          <a:latin typeface="Cambria Math" panose="02040503050406030204" pitchFamily="18" charset="0"/>
                          <a:ea typeface="Cambria Math" panose="02040503050406030204" pitchFamily="18" charset="0"/>
                        </a:rPr>
                        <m:t>𝐶</m:t>
                      </m:r>
                      <m:sSub>
                        <m:sSubPr>
                          <m:ctrlPr>
                            <a:rPr lang="en-CA" sz="2400" b="0" i="1" smtClean="0">
                              <a:latin typeface="Cambria Math" panose="02040503050406030204" pitchFamily="18" charset="0"/>
                              <a:ea typeface="Cambria Math" panose="02040503050406030204" pitchFamily="18" charset="0"/>
                            </a:rPr>
                          </m:ctrlPr>
                        </m:sSubPr>
                        <m:e>
                          <m:r>
                            <a:rPr lang="en-CA" sz="2400" b="0" i="1" smtClean="0">
                              <a:latin typeface="Cambria Math" panose="02040503050406030204" pitchFamily="18" charset="0"/>
                              <a:ea typeface="Cambria Math" panose="02040503050406030204" pitchFamily="18" charset="0"/>
                            </a:rPr>
                            <m:t>𝑂</m:t>
                          </m:r>
                        </m:e>
                        <m:sub>
                          <m:r>
                            <a:rPr lang="en-CA" sz="2400" b="0" i="1" smtClean="0">
                              <a:latin typeface="Cambria Math" panose="02040503050406030204" pitchFamily="18" charset="0"/>
                              <a:ea typeface="Cambria Math" panose="02040503050406030204" pitchFamily="18" charset="0"/>
                            </a:rPr>
                            <m:t>2</m:t>
                          </m:r>
                        </m:sub>
                      </m:sSub>
                    </m:oMath>
                  </m:oMathPara>
                </a14:m>
                <a:endParaRPr lang="en-CA" sz="2400" dirty="0"/>
              </a:p>
            </p:txBody>
          </p:sp>
        </mc:Choice>
        <mc:Fallback xmlns="">
          <p:sp>
            <p:nvSpPr>
              <p:cNvPr id="4" name="TextBox 3">
                <a:extLst>
                  <a:ext uri="{FF2B5EF4-FFF2-40B4-BE49-F238E27FC236}">
                    <a16:creationId xmlns:a16="http://schemas.microsoft.com/office/drawing/2014/main" id="{D2A3DBE8-8251-4655-A1FE-0FAAB86AC1B9}"/>
                  </a:ext>
                </a:extLst>
              </p:cNvPr>
              <p:cNvSpPr txBox="1">
                <a:spLocks noRot="1" noChangeAspect="1" noMove="1" noResize="1" noEditPoints="1" noAdjustHandles="1" noChangeArrowheads="1" noChangeShapeType="1" noTextEdit="1"/>
              </p:cNvSpPr>
              <p:nvPr/>
            </p:nvSpPr>
            <p:spPr>
              <a:xfrm>
                <a:off x="6096000" y="1690688"/>
                <a:ext cx="5731565" cy="1060803"/>
              </a:xfrm>
              <a:prstGeom prst="rect">
                <a:avLst/>
              </a:prstGeom>
              <a:blipFill>
                <a:blip r:embed="rId2"/>
                <a:stretch>
                  <a:fillRect b="-4023"/>
                </a:stretch>
              </a:blipFill>
            </p:spPr>
            <p:txBody>
              <a:bodyPr/>
              <a:lstStyle/>
              <a:p>
                <a:r>
                  <a:rPr lang="en-CA">
                    <a:noFill/>
                  </a:rPr>
                  <a:t> </a:t>
                </a:r>
              </a:p>
            </p:txBody>
          </p:sp>
        </mc:Fallback>
      </mc:AlternateContent>
      <p:pic>
        <p:nvPicPr>
          <p:cNvPr id="6" name="Picture 5" descr="A roll of toilet paper&#10;&#10;Description automatically generated">
            <a:extLst>
              <a:ext uri="{FF2B5EF4-FFF2-40B4-BE49-F238E27FC236}">
                <a16:creationId xmlns:a16="http://schemas.microsoft.com/office/drawing/2014/main" id="{C048EDDD-C31E-4210-A15E-0B3018B0A709}"/>
              </a:ext>
            </a:extLst>
          </p:cNvPr>
          <p:cNvPicPr>
            <a:picLocks noChangeAspect="1"/>
          </p:cNvPicPr>
          <p:nvPr/>
        </p:nvPicPr>
        <p:blipFill rotWithShape="1">
          <a:blip r:embed="rId3">
            <a:extLst>
              <a:ext uri="{28A0092B-C50C-407E-A947-70E740481C1C}">
                <a14:useLocalDpi xmlns:a14="http://schemas.microsoft.com/office/drawing/2010/main" val="0"/>
              </a:ext>
            </a:extLst>
          </a:blip>
          <a:srcRect t="27681" b="35072"/>
          <a:stretch/>
        </p:blipFill>
        <p:spPr>
          <a:xfrm>
            <a:off x="6390032" y="2902226"/>
            <a:ext cx="5143500" cy="255435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66D323A-8213-4725-BB32-B9DC732B9D15}"/>
                  </a:ext>
                </a:extLst>
              </p:cNvPr>
              <p:cNvSpPr txBox="1"/>
              <p:nvPr/>
            </p:nvSpPr>
            <p:spPr>
              <a:xfrm>
                <a:off x="6390032" y="5456582"/>
                <a:ext cx="5143500" cy="946991"/>
              </a:xfrm>
              <a:prstGeom prst="rect">
                <a:avLst/>
              </a:prstGeom>
              <a:noFill/>
            </p:spPr>
            <p:txBody>
              <a:bodyPr wrap="square" rtlCol="0">
                <a:spAutoFit/>
              </a:bodyPr>
              <a:lstStyle/>
              <a:p>
                <a:pPr algn="ctr"/>
                <a:r>
                  <a:rPr lang="en-CA" dirty="0"/>
                  <a:t>The Nd</a:t>
                </a:r>
                <a:r>
                  <a:rPr lang="en-CA" sz="1400" dirty="0"/>
                  <a:t>1.6</a:t>
                </a:r>
                <a:r>
                  <a:rPr lang="en-CA" dirty="0"/>
                  <a:t>Sr</a:t>
                </a:r>
                <a:r>
                  <a:rPr lang="en-CA" sz="1400" dirty="0"/>
                  <a:t>0.4</a:t>
                </a:r>
                <a:r>
                  <a:rPr lang="en-CA" dirty="0"/>
                  <a:t>NiO</a:t>
                </a:r>
                <a:r>
                  <a:rPr lang="en-CA" sz="1400" dirty="0"/>
                  <a:t>4 </a:t>
                </a:r>
                <a:r>
                  <a:rPr lang="en-CA" dirty="0"/>
                  <a:t>+ NiO target: Has a density of 5.56 </a:t>
                </a:r>
                <a14:m>
                  <m:oMath xmlns:m="http://schemas.openxmlformats.org/officeDocument/2006/math">
                    <m:r>
                      <a:rPr lang="en-CA" b="0" i="1" smtClean="0">
                        <a:latin typeface="Cambria Math" panose="02040503050406030204" pitchFamily="18" charset="0"/>
                      </a:rPr>
                      <m:t>𝑔</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𝑐𝑚</m:t>
                        </m:r>
                      </m:e>
                      <m:sup>
                        <m:r>
                          <a:rPr lang="en-CA" b="0" i="1" smtClean="0">
                            <a:latin typeface="Cambria Math" panose="02040503050406030204" pitchFamily="18" charset="0"/>
                          </a:rPr>
                          <m:t>3</m:t>
                        </m:r>
                      </m:sup>
                    </m:sSup>
                  </m:oMath>
                </a14:m>
                <a:r>
                  <a:rPr lang="en-CA" dirty="0"/>
                  <a:t>, and the ratio of its density to the theoretical density is 77%.</a:t>
                </a:r>
              </a:p>
            </p:txBody>
          </p:sp>
        </mc:Choice>
        <mc:Fallback xmlns="">
          <p:sp>
            <p:nvSpPr>
              <p:cNvPr id="7" name="TextBox 6">
                <a:extLst>
                  <a:ext uri="{FF2B5EF4-FFF2-40B4-BE49-F238E27FC236}">
                    <a16:creationId xmlns:a16="http://schemas.microsoft.com/office/drawing/2014/main" id="{766D323A-8213-4725-BB32-B9DC732B9D15}"/>
                  </a:ext>
                </a:extLst>
              </p:cNvPr>
              <p:cNvSpPr txBox="1">
                <a:spLocks noRot="1" noChangeAspect="1" noMove="1" noResize="1" noEditPoints="1" noAdjustHandles="1" noChangeArrowheads="1" noChangeShapeType="1" noTextEdit="1"/>
              </p:cNvSpPr>
              <p:nvPr/>
            </p:nvSpPr>
            <p:spPr>
              <a:xfrm>
                <a:off x="6390032" y="5456582"/>
                <a:ext cx="5143500" cy="946991"/>
              </a:xfrm>
              <a:prstGeom prst="rect">
                <a:avLst/>
              </a:prstGeom>
              <a:blipFill>
                <a:blip r:embed="rId4"/>
                <a:stretch>
                  <a:fillRect l="-948" t="-3226" r="-1896" b="-7097"/>
                </a:stretch>
              </a:blipFill>
            </p:spPr>
            <p:txBody>
              <a:bodyPr/>
              <a:lstStyle/>
              <a:p>
                <a:r>
                  <a:rPr lang="en-CA">
                    <a:noFill/>
                  </a:rPr>
                  <a:t> </a:t>
                </a:r>
              </a:p>
            </p:txBody>
          </p:sp>
        </mc:Fallback>
      </mc:AlternateContent>
      <p:sp>
        <p:nvSpPr>
          <p:cNvPr id="5" name="Slide Number Placeholder 4">
            <a:extLst>
              <a:ext uri="{FF2B5EF4-FFF2-40B4-BE49-F238E27FC236}">
                <a16:creationId xmlns:a16="http://schemas.microsoft.com/office/drawing/2014/main" id="{62B71157-7337-4AFE-B42B-6F78E48C594C}"/>
              </a:ext>
            </a:extLst>
          </p:cNvPr>
          <p:cNvSpPr>
            <a:spLocks noGrp="1"/>
          </p:cNvSpPr>
          <p:nvPr>
            <p:ph type="sldNum" sz="quarter" idx="12"/>
          </p:nvPr>
        </p:nvSpPr>
        <p:spPr/>
        <p:txBody>
          <a:bodyPr/>
          <a:lstStyle/>
          <a:p>
            <a:fld id="{C73482F5-C5D6-43F9-8BC2-6BFAB3A5321B}" type="slidenum">
              <a:rPr lang="en-CA" smtClean="0"/>
              <a:t>10</a:t>
            </a:fld>
            <a:endParaRPr lang="en-CA"/>
          </a:p>
        </p:txBody>
      </p:sp>
    </p:spTree>
    <p:extLst>
      <p:ext uri="{BB962C8B-B14F-4D97-AF65-F5344CB8AC3E}">
        <p14:creationId xmlns:p14="http://schemas.microsoft.com/office/powerpoint/2010/main" val="87375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9DEE-CE57-4D7F-8E03-DBAF6415C1DA}"/>
              </a:ext>
            </a:extLst>
          </p:cNvPr>
          <p:cNvSpPr>
            <a:spLocks noGrp="1"/>
          </p:cNvSpPr>
          <p:nvPr>
            <p:ph type="title"/>
          </p:nvPr>
        </p:nvSpPr>
        <p:spPr/>
        <p:txBody>
          <a:bodyPr/>
          <a:lstStyle/>
          <a:p>
            <a:r>
              <a:rPr lang="en-CA" dirty="0"/>
              <a:t>Step 2 - Synthesis of Thin Films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E3752B-23EE-4B35-BE69-37C447F07495}"/>
                  </a:ext>
                </a:extLst>
              </p:cNvPr>
              <p:cNvSpPr>
                <a:spLocks noGrp="1"/>
              </p:cNvSpPr>
              <p:nvPr>
                <p:ph idx="1"/>
              </p:nvPr>
            </p:nvSpPr>
            <p:spPr>
              <a:xfrm>
                <a:off x="838200" y="1825625"/>
                <a:ext cx="5257800" cy="4351338"/>
              </a:xfrm>
            </p:spPr>
            <p:txBody>
              <a:bodyPr>
                <a:normAutofit fontScale="85000" lnSpcReduction="20000"/>
              </a:bodyPr>
              <a:lstStyle/>
              <a:p>
                <a:r>
                  <a:rPr lang="en-CA" dirty="0"/>
                  <a:t>The PLD chamber was pumped down to a pressure of </a:t>
                </a:r>
                <a14:m>
                  <m:oMath xmlns:m="http://schemas.openxmlformats.org/officeDocument/2006/math">
                    <m:r>
                      <a:rPr lang="en-CA" b="0" i="1" smtClean="0">
                        <a:latin typeface="Cambria Math" panose="02040503050406030204" pitchFamily="18" charset="0"/>
                      </a:rPr>
                      <m:t>5.5</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10</m:t>
                        </m:r>
                      </m:e>
                      <m:sup>
                        <m:r>
                          <a:rPr lang="en-CA" b="0" i="1" smtClean="0">
                            <a:latin typeface="Cambria Math" panose="02040503050406030204" pitchFamily="18" charset="0"/>
                            <a:ea typeface="Cambria Math" panose="02040503050406030204" pitchFamily="18" charset="0"/>
                          </a:rPr>
                          <m:t>−5</m:t>
                        </m:r>
                      </m:sup>
                    </m:sSup>
                  </m:oMath>
                </a14:m>
                <a:r>
                  <a:rPr lang="en-CA" dirty="0"/>
                  <a:t>torr, and oxygen gas was added to a pressure of 150 mtorr</a:t>
                </a:r>
              </a:p>
              <a:p>
                <a:r>
                  <a:rPr lang="en-CA" dirty="0"/>
                  <a:t>During growth, the substrate was kept at 600 °C </a:t>
                </a:r>
              </a:p>
              <a:p>
                <a:r>
                  <a:rPr lang="en-CA" dirty="0"/>
                  <a:t>The thin film was grown using a 2000 pulses, at a frequency of 5 Hz and a laser fluence of 2 </a:t>
                </a:r>
                <a14:m>
                  <m:oMath xmlns:m="http://schemas.openxmlformats.org/officeDocument/2006/math">
                    <m:r>
                      <a:rPr lang="en-CA" b="0" i="1" smtClean="0">
                        <a:latin typeface="Cambria Math" panose="02040503050406030204" pitchFamily="18" charset="0"/>
                      </a:rPr>
                      <m:t>𝐽</m:t>
                    </m:r>
                    <m:r>
                      <a:rPr lang="en-CA" b="0" i="1" smtClean="0">
                        <a:latin typeface="Cambria Math" panose="02040503050406030204" pitchFamily="18" charset="0"/>
                      </a:rPr>
                      <m:t>/</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𝑐𝑚</m:t>
                        </m:r>
                      </m:e>
                      <m:sup>
                        <m:r>
                          <a:rPr lang="en-CA" b="0" i="1" smtClean="0">
                            <a:latin typeface="Cambria Math" panose="02040503050406030204" pitchFamily="18" charset="0"/>
                          </a:rPr>
                          <m:t>2</m:t>
                        </m:r>
                      </m:sup>
                    </m:sSup>
                  </m:oMath>
                </a14:m>
                <a:endParaRPr lang="en-CA" dirty="0"/>
              </a:p>
              <a:p>
                <a:r>
                  <a:rPr lang="en-CA" dirty="0"/>
                  <a:t>The grown sample was cooled to room temperature at a rate of 15 °C/min</a:t>
                </a:r>
              </a:p>
              <a:p>
                <a:r>
                  <a:rPr lang="en-CA" dirty="0"/>
                  <a:t>The sample was ‘etched’ in 10% HCl, and its thickness was determined to be 15 nm using AFM</a:t>
                </a:r>
              </a:p>
              <a:p>
                <a:endParaRPr lang="en-CA" dirty="0"/>
              </a:p>
            </p:txBody>
          </p:sp>
        </mc:Choice>
        <mc:Fallback xmlns="">
          <p:sp>
            <p:nvSpPr>
              <p:cNvPr id="3" name="Content Placeholder 2">
                <a:extLst>
                  <a:ext uri="{FF2B5EF4-FFF2-40B4-BE49-F238E27FC236}">
                    <a16:creationId xmlns:a16="http://schemas.microsoft.com/office/drawing/2014/main" id="{E3E3752B-23EE-4B35-BE69-37C447F07495}"/>
                  </a:ext>
                </a:extLst>
              </p:cNvPr>
              <p:cNvSpPr>
                <a:spLocks noGrp="1" noRot="1" noChangeAspect="1" noMove="1" noResize="1" noEditPoints="1" noAdjustHandles="1" noChangeArrowheads="1" noChangeShapeType="1" noTextEdit="1"/>
              </p:cNvSpPr>
              <p:nvPr>
                <p:ph idx="1"/>
              </p:nvPr>
            </p:nvSpPr>
            <p:spPr>
              <a:xfrm>
                <a:off x="838200" y="1825625"/>
                <a:ext cx="5257800" cy="4351338"/>
              </a:xfrm>
              <a:blipFill>
                <a:blip r:embed="rId2"/>
                <a:stretch>
                  <a:fillRect l="-1624" t="-3221" r="-2668"/>
                </a:stretch>
              </a:blipFill>
            </p:spPr>
            <p:txBody>
              <a:bodyPr/>
              <a:lstStyle/>
              <a:p>
                <a:r>
                  <a:rPr lang="en-CA">
                    <a:noFill/>
                  </a:rPr>
                  <a:t> </a:t>
                </a:r>
              </a:p>
            </p:txBody>
          </p:sp>
        </mc:Fallback>
      </mc:AlternateContent>
      <p:pic>
        <p:nvPicPr>
          <p:cNvPr id="5" name="Picture 4" descr="A picture containing close&#10;&#10;Description automatically generated">
            <a:extLst>
              <a:ext uri="{FF2B5EF4-FFF2-40B4-BE49-F238E27FC236}">
                <a16:creationId xmlns:a16="http://schemas.microsoft.com/office/drawing/2014/main" id="{4E8E9B3D-58A6-458C-9314-99AD52286A93}"/>
              </a:ext>
            </a:extLst>
          </p:cNvPr>
          <p:cNvPicPr>
            <a:picLocks noChangeAspect="1"/>
          </p:cNvPicPr>
          <p:nvPr/>
        </p:nvPicPr>
        <p:blipFill rotWithShape="1">
          <a:blip r:embed="rId3">
            <a:extLst>
              <a:ext uri="{28A0092B-C50C-407E-A947-70E740481C1C}">
                <a14:useLocalDpi xmlns:a14="http://schemas.microsoft.com/office/drawing/2010/main" val="0"/>
              </a:ext>
            </a:extLst>
          </a:blip>
          <a:srcRect t="19584" r="8841" b="20416"/>
          <a:stretch/>
        </p:blipFill>
        <p:spPr>
          <a:xfrm>
            <a:off x="7782339" y="1324925"/>
            <a:ext cx="2842590" cy="2494609"/>
          </a:xfrm>
          <a:prstGeom prst="rect">
            <a:avLst/>
          </a:prstGeom>
        </p:spPr>
      </p:pic>
      <p:pic>
        <p:nvPicPr>
          <p:cNvPr id="6" name="Picture 5">
            <a:extLst>
              <a:ext uri="{FF2B5EF4-FFF2-40B4-BE49-F238E27FC236}">
                <a16:creationId xmlns:a16="http://schemas.microsoft.com/office/drawing/2014/main" id="{6B985189-9AB9-4ADB-B527-4CB0F5F76748}"/>
              </a:ext>
            </a:extLst>
          </p:cNvPr>
          <p:cNvPicPr>
            <a:picLocks noChangeAspect="1"/>
          </p:cNvPicPr>
          <p:nvPr/>
        </p:nvPicPr>
        <p:blipFill rotWithShape="1">
          <a:blip r:embed="rId4">
            <a:extLst>
              <a:ext uri="{28A0092B-C50C-407E-A947-70E740481C1C}">
                <a14:useLocalDpi xmlns:a14="http://schemas.microsoft.com/office/drawing/2010/main" val="0"/>
              </a:ext>
            </a:extLst>
          </a:blip>
          <a:srcRect l="2395" t="24652" r="17620" b="15258"/>
          <a:stretch/>
        </p:blipFill>
        <p:spPr>
          <a:xfrm>
            <a:off x="7782339" y="3819534"/>
            <a:ext cx="2842740" cy="2847465"/>
          </a:xfrm>
          <a:prstGeom prst="rect">
            <a:avLst/>
          </a:prstGeom>
        </p:spPr>
      </p:pic>
      <p:sp>
        <p:nvSpPr>
          <p:cNvPr id="4" name="Slide Number Placeholder 3">
            <a:extLst>
              <a:ext uri="{FF2B5EF4-FFF2-40B4-BE49-F238E27FC236}">
                <a16:creationId xmlns:a16="http://schemas.microsoft.com/office/drawing/2014/main" id="{1532234D-F68E-486B-A23D-F1FE12CC2653}"/>
              </a:ext>
            </a:extLst>
          </p:cNvPr>
          <p:cNvSpPr>
            <a:spLocks noGrp="1"/>
          </p:cNvSpPr>
          <p:nvPr>
            <p:ph type="sldNum" sz="quarter" idx="12"/>
          </p:nvPr>
        </p:nvSpPr>
        <p:spPr/>
        <p:txBody>
          <a:bodyPr/>
          <a:lstStyle/>
          <a:p>
            <a:fld id="{C73482F5-C5D6-43F9-8BC2-6BFAB3A5321B}" type="slidenum">
              <a:rPr lang="en-CA" smtClean="0"/>
              <a:t>11</a:t>
            </a:fld>
            <a:endParaRPr lang="en-CA"/>
          </a:p>
        </p:txBody>
      </p:sp>
    </p:spTree>
    <p:extLst>
      <p:ext uri="{BB962C8B-B14F-4D97-AF65-F5344CB8AC3E}">
        <p14:creationId xmlns:p14="http://schemas.microsoft.com/office/powerpoint/2010/main" val="2544052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614C6-B699-487C-BBD0-1F71D7456706}"/>
              </a:ext>
            </a:extLst>
          </p:cNvPr>
          <p:cNvSpPr>
            <a:spLocks noGrp="1"/>
          </p:cNvSpPr>
          <p:nvPr>
            <p:ph type="title"/>
          </p:nvPr>
        </p:nvSpPr>
        <p:spPr/>
        <p:txBody>
          <a:bodyPr/>
          <a:lstStyle/>
          <a:p>
            <a:r>
              <a:rPr lang="en-CA" dirty="0"/>
              <a:t>Step 3 - Reduction of Film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AEEC81-1635-4DC1-9683-1781DED1D18D}"/>
                  </a:ext>
                </a:extLst>
              </p:cNvPr>
              <p:cNvSpPr>
                <a:spLocks noGrp="1"/>
              </p:cNvSpPr>
              <p:nvPr>
                <p:ph idx="1"/>
              </p:nvPr>
            </p:nvSpPr>
            <p:spPr/>
            <p:txBody>
              <a:bodyPr>
                <a:normAutofit lnSpcReduction="10000"/>
              </a:bodyPr>
              <a:lstStyle/>
              <a:p>
                <a:r>
                  <a:rPr lang="en-CA" dirty="0"/>
                  <a:t>CaH</a:t>
                </a:r>
                <a:r>
                  <a:rPr lang="en-CA" sz="2000" dirty="0"/>
                  <a:t>2</a:t>
                </a:r>
                <a:r>
                  <a:rPr lang="en-CA" dirty="0"/>
                  <a:t> reduction was used to convert Nd</a:t>
                </a:r>
                <a:r>
                  <a:rPr lang="en-CA" sz="2000" dirty="0"/>
                  <a:t>0.8</a:t>
                </a:r>
                <a:r>
                  <a:rPr lang="en-CA" dirty="0"/>
                  <a:t>Sr</a:t>
                </a:r>
                <a:r>
                  <a:rPr lang="en-CA" sz="2000" dirty="0"/>
                  <a:t>0.2</a:t>
                </a:r>
                <a:r>
                  <a:rPr lang="en-CA" dirty="0"/>
                  <a:t>NiO</a:t>
                </a:r>
                <a:r>
                  <a:rPr lang="en-CA" sz="2000" dirty="0"/>
                  <a:t>3</a:t>
                </a:r>
                <a:r>
                  <a:rPr lang="en-CA" dirty="0"/>
                  <a:t> to Nd</a:t>
                </a:r>
                <a:r>
                  <a:rPr lang="en-CA" sz="2000" dirty="0"/>
                  <a:t>0.8</a:t>
                </a:r>
                <a:r>
                  <a:rPr lang="en-CA" dirty="0"/>
                  <a:t>Sr</a:t>
                </a:r>
                <a:r>
                  <a:rPr lang="en-CA" sz="2000" dirty="0"/>
                  <a:t>0.2</a:t>
                </a:r>
                <a:r>
                  <a:rPr lang="en-CA" dirty="0"/>
                  <a:t>NiO</a:t>
                </a:r>
                <a:r>
                  <a:rPr lang="en-CA" sz="2000" dirty="0"/>
                  <a:t>2</a:t>
                </a:r>
                <a:endParaRPr lang="en-CA" dirty="0"/>
              </a:p>
              <a:p>
                <a:r>
                  <a:rPr lang="en-CA" dirty="0"/>
                  <a:t>A Pyrex glass tube was sealed on one end using a blowtorch</a:t>
                </a:r>
              </a:p>
              <a:p>
                <a:r>
                  <a:rPr lang="en-CA" dirty="0"/>
                  <a:t>The Nd</a:t>
                </a:r>
                <a:r>
                  <a:rPr lang="en-CA" sz="2000" dirty="0"/>
                  <a:t>0.8</a:t>
                </a:r>
                <a:r>
                  <a:rPr lang="en-CA" dirty="0"/>
                  <a:t>Sr</a:t>
                </a:r>
                <a:r>
                  <a:rPr lang="en-CA" sz="2000" dirty="0"/>
                  <a:t>0.2</a:t>
                </a:r>
                <a:r>
                  <a:rPr lang="en-CA" dirty="0"/>
                  <a:t>NiO</a:t>
                </a:r>
                <a:r>
                  <a:rPr lang="en-CA" sz="2000" dirty="0"/>
                  <a:t>3 </a:t>
                </a:r>
                <a:r>
                  <a:rPr lang="en-CA" dirty="0"/>
                  <a:t>was loosely wrapped in aluminum foil and placed at the sealed end of the glass tube</a:t>
                </a:r>
              </a:p>
              <a:p>
                <a:r>
                  <a:rPr lang="en-CA" dirty="0"/>
                  <a:t>About 0.1 g of CaH</a:t>
                </a:r>
                <a:r>
                  <a:rPr lang="en-CA" sz="2000" dirty="0"/>
                  <a:t>2</a:t>
                </a:r>
                <a:r>
                  <a:rPr lang="en-CA" dirty="0"/>
                  <a:t> was also placed at the sealed end of the glass tube</a:t>
                </a:r>
              </a:p>
              <a:p>
                <a:r>
                  <a:rPr lang="en-CA" dirty="0"/>
                  <a:t>Using a turbomolecular pump, the tube was pulled to a pressure of </a:t>
                </a:r>
                <a14:m>
                  <m:oMath xmlns:m="http://schemas.openxmlformats.org/officeDocument/2006/math">
                    <m:r>
                      <a:rPr lang="en-CA" b="0" i="1" smtClean="0">
                        <a:latin typeface="Cambria Math" panose="02040503050406030204" pitchFamily="18" charset="0"/>
                      </a:rPr>
                      <m:t>6</m:t>
                    </m:r>
                    <m:r>
                      <a:rPr lang="en-CA" b="0" i="1" smtClean="0">
                        <a:latin typeface="Cambria Math" panose="02040503050406030204" pitchFamily="18" charset="0"/>
                        <a:ea typeface="Cambria Math" panose="02040503050406030204" pitchFamily="18" charset="0"/>
                      </a:rPr>
                      <m:t>×</m:t>
                    </m:r>
                    <m:sSup>
                      <m:sSupPr>
                        <m:ctrlPr>
                          <a:rPr lang="en-CA" b="0"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10</m:t>
                        </m:r>
                      </m:e>
                      <m:sup>
                        <m:r>
                          <a:rPr lang="en-CA" b="0" i="1" smtClean="0">
                            <a:latin typeface="Cambria Math" panose="02040503050406030204" pitchFamily="18" charset="0"/>
                            <a:ea typeface="Cambria Math" panose="02040503050406030204" pitchFamily="18" charset="0"/>
                          </a:rPr>
                          <m:t>−5</m:t>
                        </m:r>
                      </m:sup>
                    </m:sSup>
                  </m:oMath>
                </a14:m>
                <a:r>
                  <a:rPr lang="en-CA" dirty="0"/>
                  <a:t>torr, and sealed with the blowtorch</a:t>
                </a:r>
              </a:p>
              <a:p>
                <a:r>
                  <a:rPr lang="en-CA" dirty="0"/>
                  <a:t>The sealed tube was placed in a furnace at 280 °C for 2 hours, using heating and cooling rates of 10 °C/min</a:t>
                </a:r>
              </a:p>
            </p:txBody>
          </p:sp>
        </mc:Choice>
        <mc:Fallback xmlns="">
          <p:sp>
            <p:nvSpPr>
              <p:cNvPr id="3" name="Content Placeholder 2">
                <a:extLst>
                  <a:ext uri="{FF2B5EF4-FFF2-40B4-BE49-F238E27FC236}">
                    <a16:creationId xmlns:a16="http://schemas.microsoft.com/office/drawing/2014/main" id="{BDAEEC81-1635-4DC1-9683-1781DED1D18D}"/>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8879A01F-34CA-4789-A4A0-E14012F70199}"/>
              </a:ext>
            </a:extLst>
          </p:cNvPr>
          <p:cNvSpPr>
            <a:spLocks noGrp="1"/>
          </p:cNvSpPr>
          <p:nvPr>
            <p:ph type="sldNum" sz="quarter" idx="12"/>
          </p:nvPr>
        </p:nvSpPr>
        <p:spPr/>
        <p:txBody>
          <a:bodyPr/>
          <a:lstStyle/>
          <a:p>
            <a:fld id="{C73482F5-C5D6-43F9-8BC2-6BFAB3A5321B}" type="slidenum">
              <a:rPr lang="en-CA" smtClean="0"/>
              <a:t>12</a:t>
            </a:fld>
            <a:endParaRPr lang="en-CA"/>
          </a:p>
        </p:txBody>
      </p:sp>
    </p:spTree>
    <p:extLst>
      <p:ext uri="{BB962C8B-B14F-4D97-AF65-F5344CB8AC3E}">
        <p14:creationId xmlns:p14="http://schemas.microsoft.com/office/powerpoint/2010/main" val="9694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10;&#10;Description automatically generated">
            <a:extLst>
              <a:ext uri="{FF2B5EF4-FFF2-40B4-BE49-F238E27FC236}">
                <a16:creationId xmlns:a16="http://schemas.microsoft.com/office/drawing/2014/main" id="{5C2BC0AE-4DF2-4D5C-9F77-DD61F6097D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0" y="475070"/>
            <a:ext cx="12138139" cy="5907860"/>
          </a:xfrm>
          <a:prstGeom prst="rect">
            <a:avLst/>
          </a:prstGeom>
        </p:spPr>
      </p:pic>
      <p:sp>
        <p:nvSpPr>
          <p:cNvPr id="2" name="Slide Number Placeholder 1">
            <a:extLst>
              <a:ext uri="{FF2B5EF4-FFF2-40B4-BE49-F238E27FC236}">
                <a16:creationId xmlns:a16="http://schemas.microsoft.com/office/drawing/2014/main" id="{714B8BD0-3355-4BA8-B500-92E80BC74E45}"/>
              </a:ext>
            </a:extLst>
          </p:cNvPr>
          <p:cNvSpPr>
            <a:spLocks noGrp="1"/>
          </p:cNvSpPr>
          <p:nvPr>
            <p:ph type="sldNum" sz="quarter" idx="12"/>
          </p:nvPr>
        </p:nvSpPr>
        <p:spPr/>
        <p:txBody>
          <a:bodyPr/>
          <a:lstStyle/>
          <a:p>
            <a:fld id="{C73482F5-C5D6-43F9-8BC2-6BFAB3A5321B}" type="slidenum">
              <a:rPr lang="en-CA" smtClean="0"/>
              <a:t>13</a:t>
            </a:fld>
            <a:endParaRPr lang="en-CA"/>
          </a:p>
        </p:txBody>
      </p:sp>
    </p:spTree>
    <p:extLst>
      <p:ext uri="{BB962C8B-B14F-4D97-AF65-F5344CB8AC3E}">
        <p14:creationId xmlns:p14="http://schemas.microsoft.com/office/powerpoint/2010/main" val="360188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art, line chart, histogram&#10;&#10;Description automatically generated">
            <a:extLst>
              <a:ext uri="{FF2B5EF4-FFF2-40B4-BE49-F238E27FC236}">
                <a16:creationId xmlns:a16="http://schemas.microsoft.com/office/drawing/2014/main" id="{775A16AA-2FDF-4861-BDA9-E1E8541882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1" y="321797"/>
            <a:ext cx="12163037" cy="5919978"/>
          </a:xfrm>
          <a:prstGeom prst="rect">
            <a:avLst/>
          </a:prstGeom>
        </p:spPr>
      </p:pic>
      <p:sp>
        <p:nvSpPr>
          <p:cNvPr id="8" name="TextBox 7">
            <a:extLst>
              <a:ext uri="{FF2B5EF4-FFF2-40B4-BE49-F238E27FC236}">
                <a16:creationId xmlns:a16="http://schemas.microsoft.com/office/drawing/2014/main" id="{9C909C50-BD01-45B3-9272-B455EB3CAE57}"/>
              </a:ext>
            </a:extLst>
          </p:cNvPr>
          <p:cNvSpPr txBox="1"/>
          <p:nvPr/>
        </p:nvSpPr>
        <p:spPr>
          <a:xfrm>
            <a:off x="3462441" y="2182431"/>
            <a:ext cx="1371600" cy="369332"/>
          </a:xfrm>
          <a:prstGeom prst="rect">
            <a:avLst/>
          </a:prstGeom>
          <a:noFill/>
        </p:spPr>
        <p:txBody>
          <a:bodyPr wrap="square" rtlCol="0">
            <a:spAutoFit/>
          </a:bodyPr>
          <a:lstStyle/>
          <a:p>
            <a:r>
              <a:rPr lang="en-CA" dirty="0"/>
              <a:t>SrTiO</a:t>
            </a:r>
            <a:r>
              <a:rPr lang="en-CA" sz="1400" dirty="0"/>
              <a:t>3</a:t>
            </a:r>
            <a:r>
              <a:rPr lang="en-CA" dirty="0"/>
              <a:t> (001)</a:t>
            </a:r>
          </a:p>
        </p:txBody>
      </p:sp>
      <p:sp>
        <p:nvSpPr>
          <p:cNvPr id="9" name="TextBox 8">
            <a:extLst>
              <a:ext uri="{FF2B5EF4-FFF2-40B4-BE49-F238E27FC236}">
                <a16:creationId xmlns:a16="http://schemas.microsoft.com/office/drawing/2014/main" id="{FA70E41B-76E6-4915-92D6-4C229A93EA63}"/>
              </a:ext>
            </a:extLst>
          </p:cNvPr>
          <p:cNvSpPr txBox="1"/>
          <p:nvPr/>
        </p:nvSpPr>
        <p:spPr>
          <a:xfrm>
            <a:off x="7491102" y="1271344"/>
            <a:ext cx="1371600" cy="369332"/>
          </a:xfrm>
          <a:prstGeom prst="rect">
            <a:avLst/>
          </a:prstGeom>
          <a:noFill/>
        </p:spPr>
        <p:txBody>
          <a:bodyPr wrap="square" rtlCol="0">
            <a:spAutoFit/>
          </a:bodyPr>
          <a:lstStyle/>
          <a:p>
            <a:r>
              <a:rPr lang="en-CA" dirty="0"/>
              <a:t>SrTiO</a:t>
            </a:r>
            <a:r>
              <a:rPr lang="en-CA" sz="1400" dirty="0"/>
              <a:t>3</a:t>
            </a:r>
            <a:r>
              <a:rPr lang="en-CA" dirty="0"/>
              <a:t> (002)</a:t>
            </a:r>
          </a:p>
        </p:txBody>
      </p:sp>
      <p:sp>
        <p:nvSpPr>
          <p:cNvPr id="10" name="TextBox 9">
            <a:extLst>
              <a:ext uri="{FF2B5EF4-FFF2-40B4-BE49-F238E27FC236}">
                <a16:creationId xmlns:a16="http://schemas.microsoft.com/office/drawing/2014/main" id="{D6AE3CE2-1715-4C97-8A4E-4371DC8F8803}"/>
              </a:ext>
            </a:extLst>
          </p:cNvPr>
          <p:cNvSpPr txBox="1"/>
          <p:nvPr/>
        </p:nvSpPr>
        <p:spPr>
          <a:xfrm>
            <a:off x="8176902" y="3281786"/>
            <a:ext cx="2067030" cy="369332"/>
          </a:xfrm>
          <a:prstGeom prst="rect">
            <a:avLst/>
          </a:prstGeom>
          <a:noFill/>
        </p:spPr>
        <p:txBody>
          <a:bodyPr wrap="square" rtlCol="0">
            <a:spAutoFit/>
          </a:bodyPr>
          <a:lstStyle/>
          <a:p>
            <a:r>
              <a:rPr lang="en-CA" dirty="0"/>
              <a:t>Nd</a:t>
            </a:r>
            <a:r>
              <a:rPr lang="en-CA" sz="1400" dirty="0"/>
              <a:t>0.8</a:t>
            </a:r>
            <a:r>
              <a:rPr lang="en-CA" dirty="0"/>
              <a:t>Sr</a:t>
            </a:r>
            <a:r>
              <a:rPr lang="en-CA" sz="1400" dirty="0"/>
              <a:t>0.2</a:t>
            </a:r>
            <a:r>
              <a:rPr lang="en-CA" dirty="0"/>
              <a:t>NiO</a:t>
            </a:r>
            <a:r>
              <a:rPr lang="en-CA" sz="1400" dirty="0"/>
              <a:t>3 </a:t>
            </a:r>
            <a:r>
              <a:rPr lang="en-CA" dirty="0"/>
              <a:t>(002)</a:t>
            </a:r>
          </a:p>
        </p:txBody>
      </p:sp>
      <p:sp>
        <p:nvSpPr>
          <p:cNvPr id="12" name="TextBox 11">
            <a:extLst>
              <a:ext uri="{FF2B5EF4-FFF2-40B4-BE49-F238E27FC236}">
                <a16:creationId xmlns:a16="http://schemas.microsoft.com/office/drawing/2014/main" id="{7A3DBC25-91BD-4713-AABC-BA514A7225E4}"/>
              </a:ext>
            </a:extLst>
          </p:cNvPr>
          <p:cNvSpPr txBox="1"/>
          <p:nvPr/>
        </p:nvSpPr>
        <p:spPr>
          <a:xfrm>
            <a:off x="5215559" y="2912454"/>
            <a:ext cx="2067030" cy="369332"/>
          </a:xfrm>
          <a:prstGeom prst="rect">
            <a:avLst/>
          </a:prstGeom>
          <a:noFill/>
        </p:spPr>
        <p:txBody>
          <a:bodyPr wrap="square">
            <a:spAutoFit/>
          </a:bodyPr>
          <a:lstStyle/>
          <a:p>
            <a:r>
              <a:rPr lang="en-CA" dirty="0"/>
              <a:t>Nd</a:t>
            </a:r>
            <a:r>
              <a:rPr lang="en-CA" sz="1400" dirty="0"/>
              <a:t>1.6</a:t>
            </a:r>
            <a:r>
              <a:rPr lang="en-CA" dirty="0"/>
              <a:t>Sr</a:t>
            </a:r>
            <a:r>
              <a:rPr lang="en-CA" sz="1400" dirty="0"/>
              <a:t>0.4</a:t>
            </a:r>
            <a:r>
              <a:rPr lang="en-CA" dirty="0"/>
              <a:t>NiO</a:t>
            </a:r>
            <a:r>
              <a:rPr lang="en-CA" sz="1400" dirty="0"/>
              <a:t>4 </a:t>
            </a:r>
            <a:r>
              <a:rPr lang="en-CA" dirty="0"/>
              <a:t>(006)</a:t>
            </a:r>
          </a:p>
        </p:txBody>
      </p:sp>
      <p:sp>
        <p:nvSpPr>
          <p:cNvPr id="13" name="Slide Number Placeholder 12">
            <a:extLst>
              <a:ext uri="{FF2B5EF4-FFF2-40B4-BE49-F238E27FC236}">
                <a16:creationId xmlns:a16="http://schemas.microsoft.com/office/drawing/2014/main" id="{5B4529F6-5FA3-420D-8B9C-920BBAD86116}"/>
              </a:ext>
            </a:extLst>
          </p:cNvPr>
          <p:cNvSpPr>
            <a:spLocks noGrp="1"/>
          </p:cNvSpPr>
          <p:nvPr>
            <p:ph type="sldNum" sz="quarter" idx="12"/>
          </p:nvPr>
        </p:nvSpPr>
        <p:spPr/>
        <p:txBody>
          <a:bodyPr/>
          <a:lstStyle/>
          <a:p>
            <a:fld id="{C73482F5-C5D6-43F9-8BC2-6BFAB3A5321B}" type="slidenum">
              <a:rPr lang="en-CA" smtClean="0"/>
              <a:t>14</a:t>
            </a:fld>
            <a:endParaRPr lang="en-CA"/>
          </a:p>
        </p:txBody>
      </p:sp>
    </p:spTree>
    <p:extLst>
      <p:ext uri="{BB962C8B-B14F-4D97-AF65-F5344CB8AC3E}">
        <p14:creationId xmlns:p14="http://schemas.microsoft.com/office/powerpoint/2010/main" val="44478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Chart, line chart&#10;&#10;Description automatically generated">
            <a:extLst>
              <a:ext uri="{FF2B5EF4-FFF2-40B4-BE49-F238E27FC236}">
                <a16:creationId xmlns:a16="http://schemas.microsoft.com/office/drawing/2014/main" id="{BD69E329-0B65-4F3F-B616-00282355CD12}"/>
              </a:ext>
            </a:extLst>
          </p:cNvPr>
          <p:cNvPicPr>
            <a:picLocks noChangeAspect="1"/>
          </p:cNvPicPr>
          <p:nvPr/>
        </p:nvPicPr>
        <p:blipFill rotWithShape="1">
          <a:blip r:embed="rId2">
            <a:extLst>
              <a:ext uri="{28A0092B-C50C-407E-A947-70E740481C1C}">
                <a14:useLocalDpi xmlns:a14="http://schemas.microsoft.com/office/drawing/2010/main" val="0"/>
              </a:ext>
            </a:extLst>
          </a:blip>
          <a:srcRect l="6623" r="6695" b="1"/>
          <a:stretch/>
        </p:blipFill>
        <p:spPr>
          <a:xfrm>
            <a:off x="0" y="1282"/>
            <a:ext cx="12192000" cy="6856718"/>
          </a:xfrm>
          <a:prstGeom prst="rect">
            <a:avLst/>
          </a:prstGeom>
        </p:spPr>
      </p:pic>
      <p:sp>
        <p:nvSpPr>
          <p:cNvPr id="2" name="Slide Number Placeholder 1">
            <a:extLst>
              <a:ext uri="{FF2B5EF4-FFF2-40B4-BE49-F238E27FC236}">
                <a16:creationId xmlns:a16="http://schemas.microsoft.com/office/drawing/2014/main" id="{74E36F9B-F3D8-4D85-9242-9D502A2F53EC}"/>
              </a:ext>
            </a:extLst>
          </p:cNvPr>
          <p:cNvSpPr>
            <a:spLocks noGrp="1"/>
          </p:cNvSpPr>
          <p:nvPr>
            <p:ph type="sldNum" sz="quarter" idx="12"/>
          </p:nvPr>
        </p:nvSpPr>
        <p:spPr/>
        <p:txBody>
          <a:bodyPr/>
          <a:lstStyle/>
          <a:p>
            <a:fld id="{C73482F5-C5D6-43F9-8BC2-6BFAB3A5321B}" type="slidenum">
              <a:rPr lang="en-CA" smtClean="0"/>
              <a:t>15</a:t>
            </a:fld>
            <a:endParaRPr lang="en-CA"/>
          </a:p>
        </p:txBody>
      </p:sp>
    </p:spTree>
    <p:extLst>
      <p:ext uri="{BB962C8B-B14F-4D97-AF65-F5344CB8AC3E}">
        <p14:creationId xmlns:p14="http://schemas.microsoft.com/office/powerpoint/2010/main" val="280960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DA53-BB46-4C3C-83C4-DF71A90164A4}"/>
              </a:ext>
            </a:extLst>
          </p:cNvPr>
          <p:cNvSpPr>
            <a:spLocks noGrp="1"/>
          </p:cNvSpPr>
          <p:nvPr>
            <p:ph type="title"/>
          </p:nvPr>
        </p:nvSpPr>
        <p:spPr/>
        <p:txBody>
          <a:bodyPr/>
          <a:lstStyle/>
          <a:p>
            <a:r>
              <a:rPr lang="en-CA" dirty="0"/>
              <a:t>R vs 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28FB75-87EE-4940-A6E1-45EE25C78B1E}"/>
                  </a:ext>
                </a:extLst>
              </p:cNvPr>
              <p:cNvSpPr>
                <a:spLocks noGrp="1"/>
              </p:cNvSpPr>
              <p:nvPr>
                <p:ph idx="1"/>
              </p:nvPr>
            </p:nvSpPr>
            <p:spPr>
              <a:xfrm>
                <a:off x="838200" y="1825625"/>
                <a:ext cx="4022035" cy="4351338"/>
              </a:xfrm>
            </p:spPr>
            <p:txBody>
              <a:bodyPr>
                <a:normAutofit fontScale="92500"/>
              </a:bodyPr>
              <a:lstStyle/>
              <a:p>
                <a:r>
                  <a:rPr lang="en-CA" dirty="0"/>
                  <a:t>The log-log plot of resistivity vs. temperature resembles a linear function</a:t>
                </a:r>
              </a:p>
              <a:p>
                <a:r>
                  <a:rPr lang="en-CA" dirty="0"/>
                  <a:t>A curve fit is performed, and the equation of the fit is</a:t>
                </a:r>
              </a:p>
              <a:p>
                <a:pPr marL="0" indent="0">
                  <a:buNone/>
                </a:pPr>
                <a14:m>
                  <m:oMathPara xmlns:m="http://schemas.openxmlformats.org/officeDocument/2006/math">
                    <m:oMathParaPr>
                      <m:jc m:val="centerGroup"/>
                    </m:oMathParaPr>
                    <m:oMath xmlns:m="http://schemas.openxmlformats.org/officeDocument/2006/math">
                      <m:func>
                        <m:funcPr>
                          <m:ctrlPr>
                            <a:rPr lang="en-CA" sz="2600" b="0" i="1" smtClean="0">
                              <a:latin typeface="Cambria Math" panose="02040503050406030204" pitchFamily="18" charset="0"/>
                            </a:rPr>
                          </m:ctrlPr>
                        </m:funcPr>
                        <m:fName>
                          <m:r>
                            <m:rPr>
                              <m:sty m:val="p"/>
                            </m:rPr>
                            <a:rPr lang="en-CA" sz="2600" b="0" i="0" smtClean="0">
                              <a:latin typeface="Cambria Math" panose="02040503050406030204" pitchFamily="18" charset="0"/>
                            </a:rPr>
                            <m:t>log</m:t>
                          </m:r>
                        </m:fName>
                        <m:e>
                          <m:d>
                            <m:dPr>
                              <m:ctrlPr>
                                <a:rPr lang="en-CA" sz="2600" b="0" i="1" smtClean="0">
                                  <a:latin typeface="Cambria Math" panose="02040503050406030204" pitchFamily="18" charset="0"/>
                                </a:rPr>
                              </m:ctrlPr>
                            </m:dPr>
                            <m:e>
                              <m:r>
                                <a:rPr lang="en-CA" sz="2600" b="0" i="1" smtClean="0">
                                  <a:latin typeface="Cambria Math" panose="02040503050406030204" pitchFamily="18" charset="0"/>
                                  <a:ea typeface="Cambria Math" panose="02040503050406030204" pitchFamily="18" charset="0"/>
                                </a:rPr>
                                <m:t>𝜌</m:t>
                              </m:r>
                            </m:e>
                          </m:d>
                        </m:e>
                      </m:func>
                      <m:r>
                        <a:rPr lang="en-CA" sz="2600" b="0" i="1" smtClean="0">
                          <a:latin typeface="Cambria Math" panose="02040503050406030204" pitchFamily="18" charset="0"/>
                          <a:ea typeface="Cambria Math" panose="02040503050406030204" pitchFamily="18" charset="0"/>
                        </a:rPr>
                        <m:t>=−0.28</m:t>
                      </m:r>
                      <m:func>
                        <m:funcPr>
                          <m:ctrlPr>
                            <a:rPr lang="en-CA" sz="2600" b="0" i="1" smtClean="0">
                              <a:latin typeface="Cambria Math" panose="02040503050406030204" pitchFamily="18" charset="0"/>
                              <a:ea typeface="Cambria Math" panose="02040503050406030204" pitchFamily="18" charset="0"/>
                            </a:rPr>
                          </m:ctrlPr>
                        </m:funcPr>
                        <m:fName>
                          <m:r>
                            <m:rPr>
                              <m:sty m:val="p"/>
                            </m:rPr>
                            <a:rPr lang="en-CA" sz="2600" b="0" i="0" smtClean="0">
                              <a:latin typeface="Cambria Math" panose="02040503050406030204" pitchFamily="18" charset="0"/>
                              <a:ea typeface="Cambria Math" panose="02040503050406030204" pitchFamily="18" charset="0"/>
                            </a:rPr>
                            <m:t>log</m:t>
                          </m:r>
                        </m:fName>
                        <m:e>
                          <m:d>
                            <m:dPr>
                              <m:ctrlPr>
                                <a:rPr lang="en-CA" sz="2600" b="0" i="1" smtClean="0">
                                  <a:latin typeface="Cambria Math" panose="02040503050406030204" pitchFamily="18" charset="0"/>
                                  <a:ea typeface="Cambria Math" panose="02040503050406030204" pitchFamily="18" charset="0"/>
                                </a:rPr>
                              </m:ctrlPr>
                            </m:dPr>
                            <m:e>
                              <m:r>
                                <a:rPr lang="en-CA" sz="2600" b="0" i="1" smtClean="0">
                                  <a:latin typeface="Cambria Math" panose="02040503050406030204" pitchFamily="18" charset="0"/>
                                  <a:ea typeface="Cambria Math" panose="02040503050406030204" pitchFamily="18" charset="0"/>
                                </a:rPr>
                                <m:t>𝑇</m:t>
                              </m:r>
                            </m:e>
                          </m:d>
                        </m:e>
                      </m:func>
                      <m:r>
                        <a:rPr lang="en-CA" sz="2600" b="0" i="1" smtClean="0">
                          <a:latin typeface="Cambria Math" panose="02040503050406030204" pitchFamily="18" charset="0"/>
                          <a:ea typeface="Cambria Math" panose="02040503050406030204" pitchFamily="18" charset="0"/>
                        </a:rPr>
                        <m:t>+0.34</m:t>
                      </m:r>
                    </m:oMath>
                  </m:oMathPara>
                </a14:m>
                <a:endParaRPr lang="en-CA" sz="2600" dirty="0"/>
              </a:p>
              <a:p>
                <a:r>
                  <a:rPr lang="en-CA" dirty="0"/>
                  <a:t>Rearranging,</a:t>
                </a:r>
              </a:p>
              <a:p>
                <a:pPr marL="0" indent="0">
                  <a:buNone/>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ea typeface="Cambria Math" panose="02040503050406030204" pitchFamily="18" charset="0"/>
                        </a:rPr>
                        <m:t>𝜌</m:t>
                      </m:r>
                      <m:r>
                        <a:rPr lang="en-CA" i="1" smtClean="0">
                          <a:latin typeface="Cambria Math" panose="02040503050406030204" pitchFamily="18" charset="0"/>
                          <a:ea typeface="Cambria Math" panose="02040503050406030204" pitchFamily="18" charset="0"/>
                        </a:rPr>
                        <m:t>≈</m:t>
                      </m:r>
                      <m:f>
                        <m:fPr>
                          <m:ctrlPr>
                            <a:rPr lang="en-CA" i="1" smtClean="0">
                              <a:latin typeface="Cambria Math" panose="02040503050406030204" pitchFamily="18" charset="0"/>
                              <a:ea typeface="Cambria Math" panose="02040503050406030204" pitchFamily="18" charset="0"/>
                            </a:rPr>
                          </m:ctrlPr>
                        </m:fPr>
                        <m:num>
                          <m:r>
                            <a:rPr lang="en-CA" b="0" i="1" smtClean="0">
                              <a:latin typeface="Cambria Math" panose="02040503050406030204" pitchFamily="18" charset="0"/>
                              <a:ea typeface="Cambria Math" panose="02040503050406030204" pitchFamily="18" charset="0"/>
                            </a:rPr>
                            <m:t>1.4</m:t>
                          </m:r>
                        </m:num>
                        <m:den>
                          <m:sSup>
                            <m:sSupPr>
                              <m:ctrlPr>
                                <a:rPr lang="en-CA" i="1" smtClean="0">
                                  <a:latin typeface="Cambria Math" panose="02040503050406030204" pitchFamily="18" charset="0"/>
                                  <a:ea typeface="Cambria Math" panose="02040503050406030204" pitchFamily="18" charset="0"/>
                                </a:rPr>
                              </m:ctrlPr>
                            </m:sSupPr>
                            <m:e>
                              <m:r>
                                <a:rPr lang="en-CA" b="0" i="1" smtClean="0">
                                  <a:latin typeface="Cambria Math" panose="02040503050406030204" pitchFamily="18" charset="0"/>
                                  <a:ea typeface="Cambria Math" panose="02040503050406030204" pitchFamily="18" charset="0"/>
                                </a:rPr>
                                <m:t>𝑇</m:t>
                              </m:r>
                            </m:e>
                            <m:sup>
                              <m:r>
                                <a:rPr lang="en-CA" b="0" i="1" smtClean="0">
                                  <a:latin typeface="Cambria Math" panose="02040503050406030204" pitchFamily="18" charset="0"/>
                                  <a:ea typeface="Cambria Math" panose="02040503050406030204" pitchFamily="18" charset="0"/>
                                </a:rPr>
                                <m:t>0.28</m:t>
                              </m:r>
                            </m:sup>
                          </m:sSup>
                        </m:den>
                      </m:f>
                    </m:oMath>
                  </m:oMathPara>
                </a14:m>
                <a:endParaRPr lang="en-CA" dirty="0"/>
              </a:p>
            </p:txBody>
          </p:sp>
        </mc:Choice>
        <mc:Fallback xmlns="">
          <p:sp>
            <p:nvSpPr>
              <p:cNvPr id="3" name="Content Placeholder 2">
                <a:extLst>
                  <a:ext uri="{FF2B5EF4-FFF2-40B4-BE49-F238E27FC236}">
                    <a16:creationId xmlns:a16="http://schemas.microsoft.com/office/drawing/2014/main" id="{0128FB75-87EE-4940-A6E1-45EE25C78B1E}"/>
                  </a:ext>
                </a:extLst>
              </p:cNvPr>
              <p:cNvSpPr>
                <a:spLocks noGrp="1" noRot="1" noChangeAspect="1" noMove="1" noResize="1" noEditPoints="1" noAdjustHandles="1" noChangeArrowheads="1" noChangeShapeType="1" noTextEdit="1"/>
              </p:cNvSpPr>
              <p:nvPr>
                <p:ph idx="1"/>
              </p:nvPr>
            </p:nvSpPr>
            <p:spPr>
              <a:xfrm>
                <a:off x="838200" y="1825625"/>
                <a:ext cx="4022035" cy="4351338"/>
              </a:xfrm>
              <a:blipFill>
                <a:blip r:embed="rId2"/>
                <a:stretch>
                  <a:fillRect l="-2428" t="-2101" r="-2731"/>
                </a:stretch>
              </a:blipFill>
            </p:spPr>
            <p:txBody>
              <a:bodyPr/>
              <a:lstStyle/>
              <a:p>
                <a:r>
                  <a:rPr lang="en-CA">
                    <a:noFill/>
                  </a:rPr>
                  <a:t> </a:t>
                </a:r>
              </a:p>
            </p:txBody>
          </p:sp>
        </mc:Fallback>
      </mc:AlternateContent>
      <p:pic>
        <p:nvPicPr>
          <p:cNvPr id="4" name="Picture 3" descr="Chart, line chart, scatter chart&#10;&#10;Description automatically generated">
            <a:extLst>
              <a:ext uri="{FF2B5EF4-FFF2-40B4-BE49-F238E27FC236}">
                <a16:creationId xmlns:a16="http://schemas.microsoft.com/office/drawing/2014/main" id="{48ACEE1D-ECCE-469A-ABF2-7AD8796685C5}"/>
              </a:ext>
            </a:extLst>
          </p:cNvPr>
          <p:cNvPicPr>
            <a:picLocks noChangeAspect="1"/>
          </p:cNvPicPr>
          <p:nvPr/>
        </p:nvPicPr>
        <p:blipFill rotWithShape="1">
          <a:blip r:embed="rId3">
            <a:extLst>
              <a:ext uri="{28A0092B-C50C-407E-A947-70E740481C1C}">
                <a14:useLocalDpi xmlns:a14="http://schemas.microsoft.com/office/drawing/2010/main" val="0"/>
              </a:ext>
            </a:extLst>
          </a:blip>
          <a:srcRect l="5829" r="8386"/>
          <a:stretch/>
        </p:blipFill>
        <p:spPr>
          <a:xfrm>
            <a:off x="4780953" y="1690688"/>
            <a:ext cx="7411047" cy="4204789"/>
          </a:xfrm>
          <a:prstGeom prst="rect">
            <a:avLst/>
          </a:prstGeom>
        </p:spPr>
      </p:pic>
      <p:sp>
        <p:nvSpPr>
          <p:cNvPr id="5" name="Slide Number Placeholder 4">
            <a:extLst>
              <a:ext uri="{FF2B5EF4-FFF2-40B4-BE49-F238E27FC236}">
                <a16:creationId xmlns:a16="http://schemas.microsoft.com/office/drawing/2014/main" id="{A03B95F3-C741-4272-B9B9-3247A64FB988}"/>
              </a:ext>
            </a:extLst>
          </p:cNvPr>
          <p:cNvSpPr>
            <a:spLocks noGrp="1"/>
          </p:cNvSpPr>
          <p:nvPr>
            <p:ph type="sldNum" sz="quarter" idx="12"/>
          </p:nvPr>
        </p:nvSpPr>
        <p:spPr/>
        <p:txBody>
          <a:bodyPr/>
          <a:lstStyle/>
          <a:p>
            <a:fld id="{C73482F5-C5D6-43F9-8BC2-6BFAB3A5321B}" type="slidenum">
              <a:rPr lang="en-CA" smtClean="0"/>
              <a:t>16</a:t>
            </a:fld>
            <a:endParaRPr lang="en-CA"/>
          </a:p>
        </p:txBody>
      </p:sp>
    </p:spTree>
    <p:extLst>
      <p:ext uri="{BB962C8B-B14F-4D97-AF65-F5344CB8AC3E}">
        <p14:creationId xmlns:p14="http://schemas.microsoft.com/office/powerpoint/2010/main" val="1912833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69E3-7819-4F92-A8D7-DABF671BFE2D}"/>
              </a:ext>
            </a:extLst>
          </p:cNvPr>
          <p:cNvSpPr>
            <a:spLocks noGrp="1"/>
          </p:cNvSpPr>
          <p:nvPr>
            <p:ph type="title"/>
          </p:nvPr>
        </p:nvSpPr>
        <p:spPr/>
        <p:txBody>
          <a:bodyPr/>
          <a:lstStyle/>
          <a:p>
            <a:r>
              <a:rPr lang="en-CA" dirty="0"/>
              <a:t>Reduced Film Measurements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7159AF-EA65-48D8-B87D-CD4049306F36}"/>
                  </a:ext>
                </a:extLst>
              </p:cNvPr>
              <p:cNvSpPr>
                <a:spLocks noGrp="1"/>
              </p:cNvSpPr>
              <p:nvPr>
                <p:ph idx="1"/>
              </p:nvPr>
            </p:nvSpPr>
            <p:spPr>
              <a:xfrm>
                <a:off x="838200" y="1825625"/>
                <a:ext cx="4583919" cy="4351338"/>
              </a:xfrm>
            </p:spPr>
            <p:txBody>
              <a:bodyPr>
                <a:normAutofit fontScale="92500" lnSpcReduction="10000"/>
              </a:bodyPr>
              <a:lstStyle/>
              <a:p>
                <a:r>
                  <a:rPr lang="en-CA" dirty="0"/>
                  <a:t>After the reduction of the Nd</a:t>
                </a:r>
                <a:r>
                  <a:rPr lang="en-CA" sz="2000" dirty="0"/>
                  <a:t>0.8</a:t>
                </a:r>
                <a:r>
                  <a:rPr lang="en-CA" dirty="0"/>
                  <a:t>Sr</a:t>
                </a:r>
                <a:r>
                  <a:rPr lang="en-CA" sz="2000" dirty="0"/>
                  <a:t>0.2</a:t>
                </a:r>
                <a:r>
                  <a:rPr lang="en-CA" dirty="0"/>
                  <a:t>NiO</a:t>
                </a:r>
                <a:r>
                  <a:rPr lang="en-CA" sz="2000" dirty="0"/>
                  <a:t>3</a:t>
                </a:r>
                <a:r>
                  <a:rPr lang="en-CA" dirty="0"/>
                  <a:t> film, XRD and resistance measurements were taken again</a:t>
                </a:r>
              </a:p>
              <a:p>
                <a:r>
                  <a:rPr lang="en-CA" dirty="0"/>
                  <a:t>In the XRD data, only the SrTiO</a:t>
                </a:r>
                <a:r>
                  <a:rPr lang="en-CA" sz="2000" dirty="0"/>
                  <a:t>3</a:t>
                </a:r>
                <a:r>
                  <a:rPr lang="en-CA" dirty="0"/>
                  <a:t> peaks are visible</a:t>
                </a:r>
              </a:p>
              <a:p>
                <a:r>
                  <a:rPr lang="en-CA" dirty="0"/>
                  <a:t>The resistance of the sample at room temperature was found to be approximately 0.94 </a:t>
                </a:r>
                <a14:m>
                  <m:oMath xmlns:m="http://schemas.openxmlformats.org/officeDocument/2006/math">
                    <m:r>
                      <a:rPr lang="en-CA" b="0" i="1" smtClean="0">
                        <a:latin typeface="Cambria Math" panose="02040503050406030204" pitchFamily="18" charset="0"/>
                      </a:rPr>
                      <m:t>𝑀</m:t>
                    </m:r>
                    <m:r>
                      <m:rPr>
                        <m:sty m:val="p"/>
                      </m:rPr>
                      <a:rPr lang="el-GR" b="0" i="1" smtClean="0">
                        <a:latin typeface="Cambria Math" panose="02040503050406030204" pitchFamily="18" charset="0"/>
                        <a:ea typeface="Cambria Math" panose="02040503050406030204" pitchFamily="18" charset="0"/>
                      </a:rPr>
                      <m:t>Ω</m:t>
                    </m:r>
                  </m:oMath>
                </a14:m>
                <a:endParaRPr lang="en-CA" dirty="0"/>
              </a:p>
              <a:p>
                <a:r>
                  <a:rPr lang="en-CA" dirty="0"/>
                  <a:t>The results imply that the sample burned off during reduction</a:t>
                </a:r>
              </a:p>
            </p:txBody>
          </p:sp>
        </mc:Choice>
        <mc:Fallback xmlns="">
          <p:sp>
            <p:nvSpPr>
              <p:cNvPr id="3" name="Content Placeholder 2">
                <a:extLst>
                  <a:ext uri="{FF2B5EF4-FFF2-40B4-BE49-F238E27FC236}">
                    <a16:creationId xmlns:a16="http://schemas.microsoft.com/office/drawing/2014/main" id="{327159AF-EA65-48D8-B87D-CD4049306F36}"/>
                  </a:ext>
                </a:extLst>
              </p:cNvPr>
              <p:cNvSpPr>
                <a:spLocks noGrp="1" noRot="1" noChangeAspect="1" noMove="1" noResize="1" noEditPoints="1" noAdjustHandles="1" noChangeArrowheads="1" noChangeShapeType="1" noTextEdit="1"/>
              </p:cNvSpPr>
              <p:nvPr>
                <p:ph idx="1"/>
              </p:nvPr>
            </p:nvSpPr>
            <p:spPr>
              <a:xfrm>
                <a:off x="838200" y="1825625"/>
                <a:ext cx="4583919" cy="4351338"/>
              </a:xfrm>
              <a:blipFill>
                <a:blip r:embed="rId2"/>
                <a:stretch>
                  <a:fillRect l="-2130" t="-2801" r="-3995" b="-2241"/>
                </a:stretch>
              </a:blipFill>
            </p:spPr>
            <p:txBody>
              <a:bodyPr/>
              <a:lstStyle/>
              <a:p>
                <a:r>
                  <a:rPr lang="en-CA">
                    <a:noFill/>
                  </a:rPr>
                  <a:t> </a:t>
                </a:r>
              </a:p>
            </p:txBody>
          </p:sp>
        </mc:Fallback>
      </mc:AlternateContent>
      <p:pic>
        <p:nvPicPr>
          <p:cNvPr id="5" name="Picture 4" descr="Chart&#10;&#10;Description automatically generated">
            <a:extLst>
              <a:ext uri="{FF2B5EF4-FFF2-40B4-BE49-F238E27FC236}">
                <a16:creationId xmlns:a16="http://schemas.microsoft.com/office/drawing/2014/main" id="{E65C4B7C-3AA9-47FC-B0CF-7CEB38EF17B7}"/>
              </a:ext>
            </a:extLst>
          </p:cNvPr>
          <p:cNvPicPr>
            <a:picLocks noChangeAspect="1"/>
          </p:cNvPicPr>
          <p:nvPr/>
        </p:nvPicPr>
        <p:blipFill rotWithShape="1">
          <a:blip r:embed="rId3">
            <a:extLst>
              <a:ext uri="{28A0092B-C50C-407E-A947-70E740481C1C}">
                <a14:useLocalDpi xmlns:a14="http://schemas.microsoft.com/office/drawing/2010/main" val="0"/>
              </a:ext>
            </a:extLst>
          </a:blip>
          <a:srcRect l="7939" r="7819"/>
          <a:stretch/>
        </p:blipFill>
        <p:spPr>
          <a:xfrm>
            <a:off x="5422119" y="1825625"/>
            <a:ext cx="6735392" cy="3891453"/>
          </a:xfrm>
          <a:prstGeom prst="rect">
            <a:avLst/>
          </a:prstGeom>
        </p:spPr>
      </p:pic>
      <p:sp>
        <p:nvSpPr>
          <p:cNvPr id="6" name="TextBox 5">
            <a:extLst>
              <a:ext uri="{FF2B5EF4-FFF2-40B4-BE49-F238E27FC236}">
                <a16:creationId xmlns:a16="http://schemas.microsoft.com/office/drawing/2014/main" id="{137322C1-EFB0-47E2-BC6A-88A0E4F13A69}"/>
              </a:ext>
            </a:extLst>
          </p:cNvPr>
          <p:cNvSpPr txBox="1"/>
          <p:nvPr/>
        </p:nvSpPr>
        <p:spPr>
          <a:xfrm>
            <a:off x="7418215" y="2729083"/>
            <a:ext cx="1371600" cy="369332"/>
          </a:xfrm>
          <a:prstGeom prst="rect">
            <a:avLst/>
          </a:prstGeom>
          <a:noFill/>
        </p:spPr>
        <p:txBody>
          <a:bodyPr wrap="square" rtlCol="0">
            <a:spAutoFit/>
          </a:bodyPr>
          <a:lstStyle/>
          <a:p>
            <a:r>
              <a:rPr lang="en-CA" dirty="0"/>
              <a:t>SrTiO</a:t>
            </a:r>
            <a:r>
              <a:rPr lang="en-CA" sz="1400" dirty="0"/>
              <a:t>3</a:t>
            </a:r>
            <a:r>
              <a:rPr lang="en-CA" dirty="0"/>
              <a:t> (001)</a:t>
            </a:r>
          </a:p>
        </p:txBody>
      </p:sp>
      <p:sp>
        <p:nvSpPr>
          <p:cNvPr id="7" name="TextBox 6">
            <a:extLst>
              <a:ext uri="{FF2B5EF4-FFF2-40B4-BE49-F238E27FC236}">
                <a16:creationId xmlns:a16="http://schemas.microsoft.com/office/drawing/2014/main" id="{066305DA-467B-4981-8782-B20A68136DB5}"/>
              </a:ext>
            </a:extLst>
          </p:cNvPr>
          <p:cNvSpPr txBox="1"/>
          <p:nvPr/>
        </p:nvSpPr>
        <p:spPr>
          <a:xfrm>
            <a:off x="9685359" y="2359751"/>
            <a:ext cx="1371600" cy="369332"/>
          </a:xfrm>
          <a:prstGeom prst="rect">
            <a:avLst/>
          </a:prstGeom>
          <a:noFill/>
        </p:spPr>
        <p:txBody>
          <a:bodyPr wrap="square" rtlCol="0">
            <a:spAutoFit/>
          </a:bodyPr>
          <a:lstStyle/>
          <a:p>
            <a:r>
              <a:rPr lang="en-CA" dirty="0"/>
              <a:t>SrTiO</a:t>
            </a:r>
            <a:r>
              <a:rPr lang="en-CA" sz="1400" dirty="0"/>
              <a:t>3</a:t>
            </a:r>
            <a:r>
              <a:rPr lang="en-CA" dirty="0"/>
              <a:t> (002)</a:t>
            </a:r>
          </a:p>
        </p:txBody>
      </p:sp>
      <p:sp>
        <p:nvSpPr>
          <p:cNvPr id="8" name="TextBox 7">
            <a:extLst>
              <a:ext uri="{FF2B5EF4-FFF2-40B4-BE49-F238E27FC236}">
                <a16:creationId xmlns:a16="http://schemas.microsoft.com/office/drawing/2014/main" id="{5C99C432-A089-47A3-A33E-9F35B77E7D72}"/>
              </a:ext>
            </a:extLst>
          </p:cNvPr>
          <p:cNvSpPr txBox="1"/>
          <p:nvPr/>
        </p:nvSpPr>
        <p:spPr>
          <a:xfrm>
            <a:off x="5573529" y="5577688"/>
            <a:ext cx="6432572" cy="369332"/>
          </a:xfrm>
          <a:prstGeom prst="rect">
            <a:avLst/>
          </a:prstGeom>
          <a:noFill/>
        </p:spPr>
        <p:txBody>
          <a:bodyPr wrap="square" rtlCol="0">
            <a:spAutoFit/>
          </a:bodyPr>
          <a:lstStyle/>
          <a:p>
            <a:pPr algn="ctr"/>
            <a:r>
              <a:rPr lang="en-CA" dirty="0"/>
              <a:t>XRD of Reduced Nd</a:t>
            </a:r>
            <a:r>
              <a:rPr lang="en-CA" sz="1400" dirty="0"/>
              <a:t>0.8</a:t>
            </a:r>
            <a:r>
              <a:rPr lang="en-CA" dirty="0"/>
              <a:t>Sr</a:t>
            </a:r>
            <a:r>
              <a:rPr lang="en-CA" sz="1400" dirty="0"/>
              <a:t>0.2</a:t>
            </a:r>
            <a:r>
              <a:rPr lang="en-CA" dirty="0"/>
              <a:t>NiO</a:t>
            </a:r>
            <a:r>
              <a:rPr lang="en-CA" sz="1400" dirty="0"/>
              <a:t>3 </a:t>
            </a:r>
            <a:r>
              <a:rPr lang="en-CA" dirty="0"/>
              <a:t>Film, taken with a Cobalt anode.</a:t>
            </a:r>
          </a:p>
        </p:txBody>
      </p:sp>
      <p:sp>
        <p:nvSpPr>
          <p:cNvPr id="9" name="Slide Number Placeholder 8">
            <a:extLst>
              <a:ext uri="{FF2B5EF4-FFF2-40B4-BE49-F238E27FC236}">
                <a16:creationId xmlns:a16="http://schemas.microsoft.com/office/drawing/2014/main" id="{81AA5C2F-E6A3-4DEF-A62B-5131CCD78B4D}"/>
              </a:ext>
            </a:extLst>
          </p:cNvPr>
          <p:cNvSpPr>
            <a:spLocks noGrp="1"/>
          </p:cNvSpPr>
          <p:nvPr>
            <p:ph type="sldNum" sz="quarter" idx="12"/>
          </p:nvPr>
        </p:nvSpPr>
        <p:spPr/>
        <p:txBody>
          <a:bodyPr/>
          <a:lstStyle/>
          <a:p>
            <a:fld id="{C73482F5-C5D6-43F9-8BC2-6BFAB3A5321B}" type="slidenum">
              <a:rPr lang="en-CA" smtClean="0"/>
              <a:t>17</a:t>
            </a:fld>
            <a:endParaRPr lang="en-CA"/>
          </a:p>
        </p:txBody>
      </p:sp>
    </p:spTree>
    <p:extLst>
      <p:ext uri="{BB962C8B-B14F-4D97-AF65-F5344CB8AC3E}">
        <p14:creationId xmlns:p14="http://schemas.microsoft.com/office/powerpoint/2010/main" val="1171140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81F45-ABEC-43CA-A5A7-606BB9F98516}"/>
              </a:ext>
            </a:extLst>
          </p:cNvPr>
          <p:cNvSpPr>
            <a:spLocks noGrp="1"/>
          </p:cNvSpPr>
          <p:nvPr>
            <p:ph type="title"/>
          </p:nvPr>
        </p:nvSpPr>
        <p:spPr/>
        <p:txBody>
          <a:bodyPr/>
          <a:lstStyle/>
          <a:p>
            <a:r>
              <a:rPr lang="en-CA" dirty="0"/>
              <a:t>Discussion and Next Steps</a:t>
            </a:r>
          </a:p>
        </p:txBody>
      </p:sp>
      <p:sp>
        <p:nvSpPr>
          <p:cNvPr id="3" name="Content Placeholder 2">
            <a:extLst>
              <a:ext uri="{FF2B5EF4-FFF2-40B4-BE49-F238E27FC236}">
                <a16:creationId xmlns:a16="http://schemas.microsoft.com/office/drawing/2014/main" id="{BBCE1BA1-1E6B-4E0E-ADBB-043AFA3446F9}"/>
              </a:ext>
            </a:extLst>
          </p:cNvPr>
          <p:cNvSpPr>
            <a:spLocks noGrp="1"/>
          </p:cNvSpPr>
          <p:nvPr>
            <p:ph idx="1"/>
          </p:nvPr>
        </p:nvSpPr>
        <p:spPr>
          <a:xfrm>
            <a:off x="838200" y="1581358"/>
            <a:ext cx="7132983" cy="4595605"/>
          </a:xfrm>
        </p:spPr>
        <p:txBody>
          <a:bodyPr>
            <a:normAutofit/>
          </a:bodyPr>
          <a:lstStyle/>
          <a:p>
            <a:r>
              <a:rPr lang="en-CA" dirty="0"/>
              <a:t>The grown Nd</a:t>
            </a:r>
            <a:r>
              <a:rPr lang="en-CA" sz="2000" dirty="0"/>
              <a:t>0.8</a:t>
            </a:r>
            <a:r>
              <a:rPr lang="en-CA" dirty="0"/>
              <a:t>Sr</a:t>
            </a:r>
            <a:r>
              <a:rPr lang="en-CA" sz="2000" dirty="0"/>
              <a:t>0.2</a:t>
            </a:r>
            <a:r>
              <a:rPr lang="en-CA" dirty="0"/>
              <a:t>NiO</a:t>
            </a:r>
            <a:r>
              <a:rPr lang="en-CA" sz="2000" dirty="0"/>
              <a:t>3</a:t>
            </a:r>
            <a:r>
              <a:rPr lang="en-CA" dirty="0"/>
              <a:t> film is comprised of three compounds: Nd</a:t>
            </a:r>
            <a:r>
              <a:rPr lang="en-CA" sz="2000" dirty="0"/>
              <a:t>1.6</a:t>
            </a:r>
            <a:r>
              <a:rPr lang="en-CA" dirty="0"/>
              <a:t>Sr</a:t>
            </a:r>
            <a:r>
              <a:rPr lang="en-CA" sz="2000" dirty="0"/>
              <a:t>0.4</a:t>
            </a:r>
            <a:r>
              <a:rPr lang="en-CA" dirty="0"/>
              <a:t>NiO</a:t>
            </a:r>
            <a:r>
              <a:rPr lang="en-CA" sz="2000" dirty="0"/>
              <a:t>4</a:t>
            </a:r>
            <a:r>
              <a:rPr lang="en-CA" dirty="0"/>
              <a:t>, Nd</a:t>
            </a:r>
            <a:r>
              <a:rPr lang="en-CA" sz="2000" dirty="0"/>
              <a:t>0.8</a:t>
            </a:r>
            <a:r>
              <a:rPr lang="en-CA" dirty="0"/>
              <a:t>Sr</a:t>
            </a:r>
            <a:r>
              <a:rPr lang="en-CA" sz="2000" dirty="0"/>
              <a:t>0.2</a:t>
            </a:r>
            <a:r>
              <a:rPr lang="en-CA" dirty="0"/>
              <a:t>NiO</a:t>
            </a:r>
            <a:r>
              <a:rPr lang="en-CA" sz="2000" dirty="0"/>
              <a:t>3 </a:t>
            </a:r>
            <a:r>
              <a:rPr lang="en-CA" sz="2600" dirty="0"/>
              <a:t>and </a:t>
            </a:r>
            <a:r>
              <a:rPr lang="en-CA" dirty="0"/>
              <a:t>SrTiO</a:t>
            </a:r>
            <a:r>
              <a:rPr lang="en-CA" sz="1900" dirty="0"/>
              <a:t>3</a:t>
            </a:r>
            <a:endParaRPr lang="en-CA" dirty="0"/>
          </a:p>
          <a:p>
            <a:r>
              <a:rPr lang="en-CA" dirty="0"/>
              <a:t>To ensure that only the Nd</a:t>
            </a:r>
            <a:r>
              <a:rPr lang="en-CA" sz="2000" dirty="0"/>
              <a:t>0.8</a:t>
            </a:r>
            <a:r>
              <a:rPr lang="en-CA" dirty="0"/>
              <a:t>Sr</a:t>
            </a:r>
            <a:r>
              <a:rPr lang="en-CA" sz="2000" dirty="0"/>
              <a:t>0.2</a:t>
            </a:r>
            <a:r>
              <a:rPr lang="en-CA" dirty="0"/>
              <a:t>NiO</a:t>
            </a:r>
            <a:r>
              <a:rPr lang="en-CA" sz="2000" dirty="0"/>
              <a:t>3 </a:t>
            </a:r>
            <a:r>
              <a:rPr lang="en-CA" dirty="0"/>
              <a:t>phase grows during PLD, higher oxygen pressure can be used, and the film should be grown to a maximum thickness of 10 nm </a:t>
            </a:r>
          </a:p>
          <a:p>
            <a:r>
              <a:rPr lang="en-CA" dirty="0"/>
              <a:t>Using a lower reduction time or growing a SrTiO</a:t>
            </a:r>
            <a:r>
              <a:rPr lang="en-CA" sz="2000" dirty="0"/>
              <a:t>3 </a:t>
            </a:r>
            <a:r>
              <a:rPr lang="en-CA" dirty="0"/>
              <a:t>capping layer would decrease the chance of the Nd</a:t>
            </a:r>
            <a:r>
              <a:rPr lang="en-CA" sz="2000" dirty="0"/>
              <a:t>0.8</a:t>
            </a:r>
            <a:r>
              <a:rPr lang="en-CA" dirty="0"/>
              <a:t>Sr</a:t>
            </a:r>
            <a:r>
              <a:rPr lang="en-CA" sz="2000" dirty="0"/>
              <a:t>0.2</a:t>
            </a:r>
            <a:r>
              <a:rPr lang="en-CA" dirty="0"/>
              <a:t>NiO</a:t>
            </a:r>
            <a:r>
              <a:rPr lang="en-CA" sz="2000" dirty="0"/>
              <a:t>3</a:t>
            </a:r>
            <a:r>
              <a:rPr lang="en-CA" sz="2600" dirty="0"/>
              <a:t> </a:t>
            </a:r>
            <a:r>
              <a:rPr lang="en-CA" dirty="0"/>
              <a:t>film burning off during reduction</a:t>
            </a:r>
          </a:p>
        </p:txBody>
      </p:sp>
      <p:pic>
        <p:nvPicPr>
          <p:cNvPr id="5" name="Picture 4" descr="A picture containing building, window&#10;&#10;Description automatically generated">
            <a:extLst>
              <a:ext uri="{FF2B5EF4-FFF2-40B4-BE49-F238E27FC236}">
                <a16:creationId xmlns:a16="http://schemas.microsoft.com/office/drawing/2014/main" id="{B3B87435-295B-477A-AE96-E7DF9E49B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8980" y="1581358"/>
            <a:ext cx="2473090" cy="3626746"/>
          </a:xfrm>
          <a:prstGeom prst="rect">
            <a:avLst/>
          </a:prstGeom>
        </p:spPr>
      </p:pic>
      <p:sp>
        <p:nvSpPr>
          <p:cNvPr id="6" name="TextBox 5">
            <a:extLst>
              <a:ext uri="{FF2B5EF4-FFF2-40B4-BE49-F238E27FC236}">
                <a16:creationId xmlns:a16="http://schemas.microsoft.com/office/drawing/2014/main" id="{D56B627C-8A7B-48C8-89A2-B32D9DCF0DA2}"/>
              </a:ext>
            </a:extLst>
          </p:cNvPr>
          <p:cNvSpPr txBox="1"/>
          <p:nvPr/>
        </p:nvSpPr>
        <p:spPr>
          <a:xfrm>
            <a:off x="8988337" y="2011173"/>
            <a:ext cx="1628360" cy="646331"/>
          </a:xfrm>
          <a:prstGeom prst="rect">
            <a:avLst/>
          </a:prstGeom>
          <a:noFill/>
        </p:spPr>
        <p:txBody>
          <a:bodyPr wrap="square" rtlCol="0">
            <a:spAutoFit/>
          </a:bodyPr>
          <a:lstStyle/>
          <a:p>
            <a:pPr algn="ctr"/>
            <a:r>
              <a:rPr lang="en-CA" dirty="0"/>
              <a:t>Nd</a:t>
            </a:r>
            <a:r>
              <a:rPr lang="en-CA" sz="1400" dirty="0"/>
              <a:t>1.6</a:t>
            </a:r>
            <a:r>
              <a:rPr lang="en-CA" dirty="0"/>
              <a:t>Sr</a:t>
            </a:r>
            <a:r>
              <a:rPr lang="en-CA" sz="1400" dirty="0"/>
              <a:t>0.4</a:t>
            </a:r>
            <a:r>
              <a:rPr lang="en-CA" dirty="0"/>
              <a:t>NiO</a:t>
            </a:r>
            <a:r>
              <a:rPr lang="en-CA" sz="1400" dirty="0"/>
              <a:t>4</a:t>
            </a:r>
          </a:p>
          <a:p>
            <a:pPr algn="ctr"/>
            <a:r>
              <a:rPr lang="en-CA" dirty="0"/>
              <a:t>(Insulating)</a:t>
            </a:r>
          </a:p>
        </p:txBody>
      </p:sp>
      <p:sp>
        <p:nvSpPr>
          <p:cNvPr id="7" name="TextBox 6">
            <a:extLst>
              <a:ext uri="{FF2B5EF4-FFF2-40B4-BE49-F238E27FC236}">
                <a16:creationId xmlns:a16="http://schemas.microsoft.com/office/drawing/2014/main" id="{3279B2AF-D80B-4BA3-9821-224917C8ACA0}"/>
              </a:ext>
            </a:extLst>
          </p:cNvPr>
          <p:cNvSpPr txBox="1"/>
          <p:nvPr/>
        </p:nvSpPr>
        <p:spPr>
          <a:xfrm>
            <a:off x="8988337" y="2994710"/>
            <a:ext cx="1628360" cy="646331"/>
          </a:xfrm>
          <a:prstGeom prst="rect">
            <a:avLst/>
          </a:prstGeom>
          <a:noFill/>
        </p:spPr>
        <p:txBody>
          <a:bodyPr wrap="square" rtlCol="0">
            <a:spAutoFit/>
          </a:bodyPr>
          <a:lstStyle/>
          <a:p>
            <a:pPr algn="ctr"/>
            <a:r>
              <a:rPr lang="en-CA" dirty="0"/>
              <a:t>Nd</a:t>
            </a:r>
            <a:r>
              <a:rPr lang="en-CA" sz="1400" dirty="0"/>
              <a:t>0.8</a:t>
            </a:r>
            <a:r>
              <a:rPr lang="en-CA" dirty="0"/>
              <a:t>Sr</a:t>
            </a:r>
            <a:r>
              <a:rPr lang="en-CA" sz="1400" dirty="0"/>
              <a:t>0.2</a:t>
            </a:r>
            <a:r>
              <a:rPr lang="en-CA" dirty="0"/>
              <a:t>NiO</a:t>
            </a:r>
            <a:r>
              <a:rPr lang="en-CA" sz="1400" dirty="0"/>
              <a:t>3</a:t>
            </a:r>
          </a:p>
          <a:p>
            <a:pPr algn="ctr"/>
            <a:r>
              <a:rPr lang="en-CA" dirty="0"/>
              <a:t>(Metallic)</a:t>
            </a:r>
          </a:p>
        </p:txBody>
      </p:sp>
      <p:sp>
        <p:nvSpPr>
          <p:cNvPr id="8" name="TextBox 7">
            <a:extLst>
              <a:ext uri="{FF2B5EF4-FFF2-40B4-BE49-F238E27FC236}">
                <a16:creationId xmlns:a16="http://schemas.microsoft.com/office/drawing/2014/main" id="{A5D67C5E-B719-4B26-86F7-0EAA88DF703F}"/>
              </a:ext>
            </a:extLst>
          </p:cNvPr>
          <p:cNvSpPr txBox="1"/>
          <p:nvPr/>
        </p:nvSpPr>
        <p:spPr>
          <a:xfrm>
            <a:off x="8988337" y="4008216"/>
            <a:ext cx="1628360" cy="646331"/>
          </a:xfrm>
          <a:prstGeom prst="rect">
            <a:avLst/>
          </a:prstGeom>
          <a:noFill/>
        </p:spPr>
        <p:txBody>
          <a:bodyPr wrap="square" rtlCol="0">
            <a:spAutoFit/>
          </a:bodyPr>
          <a:lstStyle/>
          <a:p>
            <a:pPr algn="ctr"/>
            <a:r>
              <a:rPr lang="en-CA" dirty="0"/>
              <a:t>SrTiO</a:t>
            </a:r>
            <a:r>
              <a:rPr lang="en-CA" sz="1400" dirty="0"/>
              <a:t>3</a:t>
            </a:r>
          </a:p>
          <a:p>
            <a:pPr algn="ctr"/>
            <a:r>
              <a:rPr lang="en-CA" dirty="0"/>
              <a:t>(Insulating)</a:t>
            </a:r>
          </a:p>
        </p:txBody>
      </p:sp>
      <p:sp>
        <p:nvSpPr>
          <p:cNvPr id="9" name="Slide Number Placeholder 8">
            <a:extLst>
              <a:ext uri="{FF2B5EF4-FFF2-40B4-BE49-F238E27FC236}">
                <a16:creationId xmlns:a16="http://schemas.microsoft.com/office/drawing/2014/main" id="{9140935F-21FF-4E29-BACA-15B5236E1734}"/>
              </a:ext>
            </a:extLst>
          </p:cNvPr>
          <p:cNvSpPr>
            <a:spLocks noGrp="1"/>
          </p:cNvSpPr>
          <p:nvPr>
            <p:ph type="sldNum" sz="quarter" idx="12"/>
          </p:nvPr>
        </p:nvSpPr>
        <p:spPr/>
        <p:txBody>
          <a:bodyPr/>
          <a:lstStyle/>
          <a:p>
            <a:fld id="{C73482F5-C5D6-43F9-8BC2-6BFAB3A5321B}" type="slidenum">
              <a:rPr lang="en-CA" smtClean="0"/>
              <a:t>18</a:t>
            </a:fld>
            <a:endParaRPr lang="en-CA"/>
          </a:p>
        </p:txBody>
      </p:sp>
    </p:spTree>
    <p:extLst>
      <p:ext uri="{BB962C8B-B14F-4D97-AF65-F5344CB8AC3E}">
        <p14:creationId xmlns:p14="http://schemas.microsoft.com/office/powerpoint/2010/main" val="1076606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4506-1667-4828-9239-7958DBF45539}"/>
              </a:ext>
            </a:extLst>
          </p:cNvPr>
          <p:cNvSpPr>
            <a:spLocks noGrp="1"/>
          </p:cNvSpPr>
          <p:nvPr>
            <p:ph type="title"/>
          </p:nvPr>
        </p:nvSpPr>
        <p:spPr>
          <a:xfrm>
            <a:off x="838200" y="2849907"/>
            <a:ext cx="10515600" cy="1325563"/>
          </a:xfrm>
        </p:spPr>
        <p:txBody>
          <a:bodyPr/>
          <a:lstStyle/>
          <a:p>
            <a:pPr algn="ctr"/>
            <a:r>
              <a:rPr lang="en-CA" dirty="0"/>
              <a:t>Experiment 2 – Synthesis of Pr</a:t>
            </a:r>
            <a:r>
              <a:rPr lang="en-CA" sz="3200" dirty="0"/>
              <a:t>0.8</a:t>
            </a:r>
            <a:r>
              <a:rPr lang="en-CA" dirty="0"/>
              <a:t>Sr</a:t>
            </a:r>
            <a:r>
              <a:rPr lang="en-CA" sz="3600" dirty="0"/>
              <a:t>0.2</a:t>
            </a:r>
            <a:r>
              <a:rPr lang="en-CA" dirty="0"/>
              <a:t>NiO</a:t>
            </a:r>
            <a:r>
              <a:rPr lang="en-CA" sz="3600" dirty="0"/>
              <a:t>2</a:t>
            </a:r>
            <a:r>
              <a:rPr lang="en-CA" dirty="0"/>
              <a:t> in Bulk</a:t>
            </a:r>
          </a:p>
        </p:txBody>
      </p:sp>
      <p:sp>
        <p:nvSpPr>
          <p:cNvPr id="3" name="Slide Number Placeholder 2">
            <a:extLst>
              <a:ext uri="{FF2B5EF4-FFF2-40B4-BE49-F238E27FC236}">
                <a16:creationId xmlns:a16="http://schemas.microsoft.com/office/drawing/2014/main" id="{AF5D6CDC-14D0-4478-A71D-6466BF6FE84C}"/>
              </a:ext>
            </a:extLst>
          </p:cNvPr>
          <p:cNvSpPr>
            <a:spLocks noGrp="1"/>
          </p:cNvSpPr>
          <p:nvPr>
            <p:ph type="sldNum" sz="quarter" idx="12"/>
          </p:nvPr>
        </p:nvSpPr>
        <p:spPr/>
        <p:txBody>
          <a:bodyPr/>
          <a:lstStyle/>
          <a:p>
            <a:fld id="{C73482F5-C5D6-43F9-8BC2-6BFAB3A5321B}" type="slidenum">
              <a:rPr lang="en-CA" smtClean="0"/>
              <a:t>19</a:t>
            </a:fld>
            <a:endParaRPr lang="en-CA"/>
          </a:p>
        </p:txBody>
      </p:sp>
    </p:spTree>
    <p:extLst>
      <p:ext uri="{BB962C8B-B14F-4D97-AF65-F5344CB8AC3E}">
        <p14:creationId xmlns:p14="http://schemas.microsoft.com/office/powerpoint/2010/main" val="1600867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C98B6-3D3C-4F0C-AA81-9672DCBDCD42}"/>
              </a:ext>
            </a:extLst>
          </p:cNvPr>
          <p:cNvSpPr>
            <a:spLocks noGrp="1"/>
          </p:cNvSpPr>
          <p:nvPr>
            <p:ph type="title"/>
          </p:nvPr>
        </p:nvSpPr>
        <p:spPr/>
        <p:txBody>
          <a:bodyPr/>
          <a:lstStyle/>
          <a:p>
            <a:r>
              <a:rPr lang="en-CA" dirty="0"/>
              <a:t>Background and Motivation</a:t>
            </a:r>
          </a:p>
        </p:txBody>
      </p:sp>
      <p:sp>
        <p:nvSpPr>
          <p:cNvPr id="3" name="Content Placeholder 2">
            <a:extLst>
              <a:ext uri="{FF2B5EF4-FFF2-40B4-BE49-F238E27FC236}">
                <a16:creationId xmlns:a16="http://schemas.microsoft.com/office/drawing/2014/main" id="{0203A01E-9894-4AF6-A274-B7322F24A46E}"/>
              </a:ext>
            </a:extLst>
          </p:cNvPr>
          <p:cNvSpPr>
            <a:spLocks noGrp="1"/>
          </p:cNvSpPr>
          <p:nvPr>
            <p:ph idx="1"/>
          </p:nvPr>
        </p:nvSpPr>
        <p:spPr/>
        <p:txBody>
          <a:bodyPr>
            <a:normAutofit lnSpcReduction="10000"/>
          </a:bodyPr>
          <a:lstStyle/>
          <a:p>
            <a:r>
              <a:rPr lang="en-CA" dirty="0"/>
              <a:t>In 2019, Hwang et al. demonstrated superconductivity in thin film samples of Nd</a:t>
            </a:r>
            <a:r>
              <a:rPr lang="en-CA" sz="1900" dirty="0"/>
              <a:t>0.8</a:t>
            </a:r>
            <a:r>
              <a:rPr lang="en-CA" dirty="0"/>
              <a:t>Sr</a:t>
            </a:r>
            <a:r>
              <a:rPr lang="en-CA" sz="1900" dirty="0"/>
              <a:t>0.2</a:t>
            </a:r>
            <a:r>
              <a:rPr lang="en-CA" dirty="0"/>
              <a:t>NiO</a:t>
            </a:r>
            <a:r>
              <a:rPr lang="en-CA" sz="1900" dirty="0"/>
              <a:t>2 </a:t>
            </a:r>
            <a:r>
              <a:rPr lang="en-CA" dirty="0"/>
              <a:t>[1]</a:t>
            </a:r>
            <a:endParaRPr lang="en-CA" sz="2600" dirty="0"/>
          </a:p>
          <a:p>
            <a:r>
              <a:rPr lang="en-CA" dirty="0"/>
              <a:t>In more recent papers, Hwang et al. has also shown that </a:t>
            </a:r>
            <a:r>
              <a:rPr lang="en-CA" dirty="0" err="1">
                <a:solidFill>
                  <a:prstClr val="black"/>
                </a:solidFill>
                <a:latin typeface="Calibri" panose="020F0502020204030204"/>
              </a:rPr>
              <a:t>Pr</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0.8</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Sr</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0.2</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NiO</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thin films superconduct [2]</a:t>
            </a:r>
          </a:p>
          <a:p>
            <a:r>
              <a:rPr lang="en-CA" dirty="0">
                <a:solidFill>
                  <a:prstClr val="black"/>
                </a:solidFill>
                <a:latin typeface="Calibri" panose="020F0502020204030204"/>
              </a:rPr>
              <a:t>As of today, no group has demonstrated superconductivity in the bulk samples</a:t>
            </a:r>
          </a:p>
          <a:p>
            <a:r>
              <a:rPr lang="en-CA" dirty="0">
                <a:solidFill>
                  <a:prstClr val="black"/>
                </a:solidFill>
                <a:latin typeface="Calibri" panose="020F0502020204030204"/>
              </a:rPr>
              <a:t>On the contrary, Wen et al. found evidence that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Nd</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0.8</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Sr</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0.2</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NiO</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does not superconduct in bulk [4]</a:t>
            </a:r>
          </a:p>
          <a:p>
            <a:r>
              <a:rPr lang="en-CA" dirty="0">
                <a:solidFill>
                  <a:prstClr val="black"/>
                </a:solidFill>
                <a:latin typeface="Calibri" panose="020F0502020204030204"/>
              </a:rPr>
              <a:t>The project’s goal is to generate superconducting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Nd</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0.8</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Sr</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0.2</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NiO</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2</a:t>
            </a:r>
            <a:r>
              <a:rPr lang="en-CA" sz="2000" dirty="0">
                <a:solidFill>
                  <a:prstClr val="black"/>
                </a:solidFill>
                <a:latin typeface="Calibri" panose="020F0502020204030204"/>
              </a:rPr>
              <a:t> </a:t>
            </a:r>
            <a:r>
              <a:rPr lang="en-CA" dirty="0">
                <a:solidFill>
                  <a:prstClr val="black"/>
                </a:solidFill>
                <a:latin typeface="Calibri" panose="020F0502020204030204"/>
              </a:rPr>
              <a:t>thin films, and to use the ideas of [4] to synthesize </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Pr</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0.8</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Sr</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0.2</a:t>
            </a:r>
            <a:r>
              <a:rPr kumimoji="0" lang="en-CA" sz="2800" b="0" i="0" u="none" strike="noStrike" kern="1200" cap="none" spc="0" normalizeH="0" baseline="0" noProof="0" dirty="0">
                <a:ln>
                  <a:noFill/>
                </a:ln>
                <a:solidFill>
                  <a:prstClr val="black"/>
                </a:solidFill>
                <a:effectLst/>
                <a:uLnTx/>
                <a:uFillTx/>
                <a:latin typeface="Calibri" panose="020F0502020204030204"/>
                <a:ea typeface="+mn-ea"/>
                <a:cs typeface="+mn-cs"/>
              </a:rPr>
              <a:t>NiO</a:t>
            </a:r>
            <a:r>
              <a:rPr kumimoji="0" lang="en-CA" sz="19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CA" b="0" i="0" u="none" strike="noStrike" kern="1200" cap="none" spc="0" normalizeH="0" baseline="0" noProof="0" dirty="0">
                <a:ln>
                  <a:noFill/>
                </a:ln>
                <a:solidFill>
                  <a:prstClr val="black"/>
                </a:solidFill>
                <a:effectLst/>
                <a:uLnTx/>
                <a:uFillTx/>
                <a:latin typeface="Calibri" panose="020F0502020204030204"/>
                <a:ea typeface="+mn-ea"/>
                <a:cs typeface="+mn-cs"/>
              </a:rPr>
              <a:t>in bulk</a:t>
            </a:r>
            <a:endParaRPr lang="en-CA" dirty="0"/>
          </a:p>
        </p:txBody>
      </p:sp>
      <p:sp>
        <p:nvSpPr>
          <p:cNvPr id="4" name="Slide Number Placeholder 3">
            <a:extLst>
              <a:ext uri="{FF2B5EF4-FFF2-40B4-BE49-F238E27FC236}">
                <a16:creationId xmlns:a16="http://schemas.microsoft.com/office/drawing/2014/main" id="{ED4DD80E-0F84-41A6-851A-945E4B6994F2}"/>
              </a:ext>
            </a:extLst>
          </p:cNvPr>
          <p:cNvSpPr>
            <a:spLocks noGrp="1"/>
          </p:cNvSpPr>
          <p:nvPr>
            <p:ph type="sldNum" sz="quarter" idx="12"/>
          </p:nvPr>
        </p:nvSpPr>
        <p:spPr/>
        <p:txBody>
          <a:bodyPr/>
          <a:lstStyle/>
          <a:p>
            <a:fld id="{C73482F5-C5D6-43F9-8BC2-6BFAB3A5321B}" type="slidenum">
              <a:rPr lang="en-CA" smtClean="0"/>
              <a:t>2</a:t>
            </a:fld>
            <a:endParaRPr lang="en-CA"/>
          </a:p>
        </p:txBody>
      </p:sp>
    </p:spTree>
    <p:extLst>
      <p:ext uri="{BB962C8B-B14F-4D97-AF65-F5344CB8AC3E}">
        <p14:creationId xmlns:p14="http://schemas.microsoft.com/office/powerpoint/2010/main" val="2233701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1370-CB5A-42A0-B908-0E90C888ABCA}"/>
              </a:ext>
            </a:extLst>
          </p:cNvPr>
          <p:cNvSpPr>
            <a:spLocks noGrp="1"/>
          </p:cNvSpPr>
          <p:nvPr>
            <p:ph type="title"/>
          </p:nvPr>
        </p:nvSpPr>
        <p:spPr/>
        <p:txBody>
          <a:bodyPr/>
          <a:lstStyle/>
          <a:p>
            <a:r>
              <a:rPr lang="en-CA" dirty="0"/>
              <a:t>Bulk Pr</a:t>
            </a:r>
            <a:r>
              <a:rPr lang="en-CA" sz="3600" dirty="0"/>
              <a:t>0.8</a:t>
            </a:r>
            <a:r>
              <a:rPr lang="en-CA" dirty="0"/>
              <a:t>Sr</a:t>
            </a:r>
            <a:r>
              <a:rPr lang="en-CA" sz="3600" dirty="0"/>
              <a:t>0.2</a:t>
            </a:r>
            <a:r>
              <a:rPr lang="en-CA" dirty="0"/>
              <a:t>NiO</a:t>
            </a:r>
            <a:r>
              <a:rPr lang="en-CA" sz="3600" dirty="0"/>
              <a:t>3</a:t>
            </a:r>
            <a:r>
              <a:rPr lang="en-CA" dirty="0"/>
              <a:t> Synthesis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AAA919-CD8A-4336-89F8-C5AF2BCAA04B}"/>
                  </a:ext>
                </a:extLst>
              </p:cNvPr>
              <p:cNvSpPr>
                <a:spLocks noGrp="1"/>
              </p:cNvSpPr>
              <p:nvPr>
                <p:ph idx="1"/>
              </p:nvPr>
            </p:nvSpPr>
            <p:spPr/>
            <p:txBody>
              <a:bodyPr>
                <a:normAutofit lnSpcReduction="10000"/>
              </a:bodyPr>
              <a:lstStyle/>
              <a:p>
                <a:r>
                  <a:rPr lang="en-CA" dirty="0"/>
                  <a:t>The precursors Pr</a:t>
                </a:r>
                <a:r>
                  <a:rPr lang="en-CA" sz="2000" dirty="0"/>
                  <a:t>6</a:t>
                </a:r>
                <a:r>
                  <a:rPr lang="en-CA" dirty="0"/>
                  <a:t>O</a:t>
                </a:r>
                <a:r>
                  <a:rPr lang="en-CA" sz="2000" dirty="0"/>
                  <a:t>11</a:t>
                </a:r>
                <a:r>
                  <a:rPr lang="en-CA" dirty="0"/>
                  <a:t>, NiO and SrCO</a:t>
                </a:r>
                <a:r>
                  <a:rPr lang="en-CA" sz="2000" dirty="0"/>
                  <a:t>3</a:t>
                </a:r>
                <a:r>
                  <a:rPr lang="en-CA" dirty="0"/>
                  <a:t> were measured in the stoichiometry of Pr</a:t>
                </a:r>
                <a:r>
                  <a:rPr lang="en-CA" sz="2000" dirty="0"/>
                  <a:t>0.8</a:t>
                </a:r>
                <a:r>
                  <a:rPr lang="en-CA" dirty="0"/>
                  <a:t>Sr</a:t>
                </a:r>
                <a:r>
                  <a:rPr lang="en-CA" sz="2000" dirty="0"/>
                  <a:t>0.2</a:t>
                </a:r>
                <a:r>
                  <a:rPr lang="en-CA" dirty="0"/>
                  <a:t>NiO</a:t>
                </a:r>
                <a:r>
                  <a:rPr lang="en-CA" sz="2000" dirty="0"/>
                  <a:t>3</a:t>
                </a:r>
                <a:r>
                  <a:rPr lang="en-CA" dirty="0"/>
                  <a:t>, and ground in a mortar and pestle</a:t>
                </a:r>
              </a:p>
              <a:p>
                <a:r>
                  <a:rPr lang="en-CA" dirty="0"/>
                  <a:t>The powder was reacted at 1200 °C for 24 hours, and 1350 °C for 24 hours, with a grinding step in between reactions</a:t>
                </a:r>
              </a:p>
              <a:p>
                <a:r>
                  <a:rPr lang="en-CA" dirty="0"/>
                  <a:t>The resulting powder is Pr</a:t>
                </a:r>
                <a:r>
                  <a:rPr lang="en-CA" sz="2000" dirty="0"/>
                  <a:t>1.6</a:t>
                </a:r>
                <a:r>
                  <a:rPr lang="en-CA" dirty="0"/>
                  <a:t>Sr</a:t>
                </a:r>
                <a:r>
                  <a:rPr lang="en-CA" sz="2000" dirty="0"/>
                  <a:t>0.4</a:t>
                </a:r>
                <a:r>
                  <a:rPr lang="en-CA" dirty="0"/>
                  <a:t>NiO</a:t>
                </a:r>
                <a:r>
                  <a:rPr lang="en-CA" sz="2000" dirty="0"/>
                  <a:t>4 </a:t>
                </a:r>
                <a:r>
                  <a:rPr lang="en-CA" dirty="0"/>
                  <a:t>+ NiO in the stoichiometry of Pr</a:t>
                </a:r>
                <a:r>
                  <a:rPr lang="en-CA" sz="2000" dirty="0"/>
                  <a:t>0.8</a:t>
                </a:r>
                <a:r>
                  <a:rPr lang="en-CA" dirty="0"/>
                  <a:t>Sr</a:t>
                </a:r>
                <a:r>
                  <a:rPr lang="en-CA" sz="2000" dirty="0"/>
                  <a:t>0.2</a:t>
                </a:r>
                <a:r>
                  <a:rPr lang="en-CA" dirty="0"/>
                  <a:t>NiO</a:t>
                </a:r>
                <a:r>
                  <a:rPr lang="en-CA" sz="2000" dirty="0"/>
                  <a:t>3</a:t>
                </a:r>
              </a:p>
              <a:p>
                <a:r>
                  <a:rPr lang="en-CA" dirty="0"/>
                  <a:t>The mixed phase powder was then heated for 12 hours in a high pressure furnace, at a temperature of 800 °C and an oxygen pressure of 150 bar (at room temperature), to perform the following reaction</a:t>
                </a:r>
              </a:p>
              <a:p>
                <a:pPr marL="0" indent="0">
                  <a:buNone/>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sSub>
                            <m:sSubPr>
                              <m:ctrlPr>
                                <a:rPr lang="en-CA" i="1" smtClean="0">
                                  <a:latin typeface="Cambria Math" panose="02040503050406030204" pitchFamily="18" charset="0"/>
                                </a:rPr>
                              </m:ctrlPr>
                            </m:sSubPr>
                            <m:e>
                              <m:r>
                                <a:rPr lang="en-CA" b="0" i="1" smtClean="0">
                                  <a:latin typeface="Cambria Math" panose="02040503050406030204" pitchFamily="18" charset="0"/>
                                </a:rPr>
                                <m:t>𝑃𝑟</m:t>
                              </m:r>
                            </m:e>
                            <m:sub>
                              <m:r>
                                <a:rPr lang="en-CA" b="0" i="1" smtClean="0">
                                  <a:latin typeface="Cambria Math" panose="02040503050406030204" pitchFamily="18" charset="0"/>
                                </a:rPr>
                                <m:t>1.6</m:t>
                              </m:r>
                            </m:sub>
                          </m:sSub>
                          <m:sSub>
                            <m:sSubPr>
                              <m:ctrlPr>
                                <a:rPr lang="en-CA" i="1" smtClean="0">
                                  <a:latin typeface="Cambria Math" panose="02040503050406030204" pitchFamily="18" charset="0"/>
                                </a:rPr>
                              </m:ctrlPr>
                            </m:sSubPr>
                            <m:e>
                              <m:r>
                                <a:rPr lang="en-CA" b="0" i="1" smtClean="0">
                                  <a:latin typeface="Cambria Math" panose="02040503050406030204" pitchFamily="18" charset="0"/>
                                </a:rPr>
                                <m:t>𝑆𝑟</m:t>
                              </m:r>
                            </m:e>
                            <m:sub>
                              <m:r>
                                <a:rPr lang="en-CA" b="0" i="1" smtClean="0">
                                  <a:latin typeface="Cambria Math" panose="02040503050406030204" pitchFamily="18" charset="0"/>
                                </a:rPr>
                                <m:t>0.4</m:t>
                              </m:r>
                            </m:sub>
                          </m:sSub>
                          <m:r>
                            <a:rPr lang="en-CA" b="0" i="1" smtClean="0">
                              <a:latin typeface="Cambria Math" panose="02040503050406030204" pitchFamily="18" charset="0"/>
                            </a:rPr>
                            <m:t>𝑁𝑖</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𝑂</m:t>
                              </m:r>
                            </m:e>
                            <m:sub>
                              <m:r>
                                <a:rPr lang="en-CA" b="0" i="1" smtClean="0">
                                  <a:latin typeface="Cambria Math" panose="02040503050406030204" pitchFamily="18" charset="0"/>
                                </a:rPr>
                                <m:t>4</m:t>
                              </m:r>
                            </m:sub>
                          </m:sSub>
                          <m:r>
                            <a:rPr lang="en-CA" b="0" i="1" smtClean="0">
                              <a:latin typeface="Cambria Math" panose="02040503050406030204" pitchFamily="18" charset="0"/>
                            </a:rPr>
                            <m:t>+</m:t>
                          </m:r>
                          <m:r>
                            <a:rPr lang="en-CA" b="0" i="1" smtClean="0">
                              <a:latin typeface="Cambria Math" panose="02040503050406030204" pitchFamily="18" charset="0"/>
                            </a:rPr>
                            <m:t>𝑁𝑖𝑂</m:t>
                          </m:r>
                          <m:r>
                            <a:rPr lang="en-CA" b="0" i="1" smtClean="0">
                              <a:latin typeface="Cambria Math" panose="02040503050406030204" pitchFamily="18" charset="0"/>
                            </a:rPr>
                            <m:t>+ </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2</m:t>
                              </m:r>
                            </m:den>
                          </m:f>
                          <m:sSub>
                            <m:sSubPr>
                              <m:ctrlPr>
                                <a:rPr lang="en-CA" b="0" i="1" smtClean="0">
                                  <a:latin typeface="Cambria Math" panose="02040503050406030204" pitchFamily="18" charset="0"/>
                                </a:rPr>
                              </m:ctrlPr>
                            </m:sSubPr>
                            <m:e>
                              <m:r>
                                <a:rPr lang="en-CA" b="0" i="1" smtClean="0">
                                  <a:latin typeface="Cambria Math" panose="02040503050406030204" pitchFamily="18" charset="0"/>
                                </a:rPr>
                                <m:t>𝑂</m:t>
                              </m:r>
                            </m:e>
                            <m:sub>
                              <m:r>
                                <a:rPr lang="en-CA" b="0" i="1" smtClean="0">
                                  <a:latin typeface="Cambria Math" panose="02040503050406030204" pitchFamily="18" charset="0"/>
                                </a:rPr>
                                <m:t>2</m:t>
                              </m:r>
                            </m:sub>
                          </m:sSub>
                          <m:r>
                            <a:rPr lang="en-CA"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2</m:t>
                          </m:r>
                          <m:r>
                            <a:rPr lang="en-CA" b="0" i="1" smtClean="0">
                              <a:latin typeface="Cambria Math" panose="02040503050406030204" pitchFamily="18" charset="0"/>
                            </a:rPr>
                            <m:t>𝑃𝑟</m:t>
                          </m:r>
                        </m:e>
                        <m:sub>
                          <m:r>
                            <a:rPr lang="en-CA" b="0" i="1" smtClean="0">
                              <a:latin typeface="Cambria Math" panose="02040503050406030204" pitchFamily="18" charset="0"/>
                            </a:rPr>
                            <m:t>0.8</m:t>
                          </m:r>
                        </m:sub>
                      </m:sSub>
                      <m:sSub>
                        <m:sSubPr>
                          <m:ctrlPr>
                            <a:rPr lang="en-CA" i="1" smtClean="0">
                              <a:latin typeface="Cambria Math" panose="02040503050406030204" pitchFamily="18" charset="0"/>
                            </a:rPr>
                          </m:ctrlPr>
                        </m:sSubPr>
                        <m:e>
                          <m:r>
                            <a:rPr lang="en-CA" b="0" i="1" smtClean="0">
                              <a:latin typeface="Cambria Math" panose="02040503050406030204" pitchFamily="18" charset="0"/>
                            </a:rPr>
                            <m:t>𝑆𝑟</m:t>
                          </m:r>
                        </m:e>
                        <m:sub>
                          <m:r>
                            <a:rPr lang="en-CA" b="0" i="1" smtClean="0">
                              <a:latin typeface="Cambria Math" panose="02040503050406030204" pitchFamily="18" charset="0"/>
                            </a:rPr>
                            <m:t>0.2</m:t>
                          </m:r>
                        </m:sub>
                      </m:sSub>
                      <m:r>
                        <a:rPr lang="en-CA" b="0" i="1" smtClean="0">
                          <a:latin typeface="Cambria Math" panose="02040503050406030204" pitchFamily="18" charset="0"/>
                        </a:rPr>
                        <m:t>𝑁𝑖</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𝑂</m:t>
                          </m:r>
                        </m:e>
                        <m:sub>
                          <m:r>
                            <a:rPr lang="en-CA" b="0" i="1" smtClean="0">
                              <a:latin typeface="Cambria Math" panose="02040503050406030204" pitchFamily="18" charset="0"/>
                            </a:rPr>
                            <m:t>3</m:t>
                          </m:r>
                        </m:sub>
                      </m:sSub>
                    </m:oMath>
                  </m:oMathPara>
                </a14:m>
                <a:endParaRPr lang="en-CA" dirty="0"/>
              </a:p>
            </p:txBody>
          </p:sp>
        </mc:Choice>
        <mc:Fallback xmlns="">
          <p:sp>
            <p:nvSpPr>
              <p:cNvPr id="3" name="Content Placeholder 2">
                <a:extLst>
                  <a:ext uri="{FF2B5EF4-FFF2-40B4-BE49-F238E27FC236}">
                    <a16:creationId xmlns:a16="http://schemas.microsoft.com/office/drawing/2014/main" id="{47AAA919-CD8A-4336-89F8-C5AF2BCAA04B}"/>
                  </a:ext>
                </a:extLst>
              </p:cNvPr>
              <p:cNvSpPr>
                <a:spLocks noGrp="1" noRot="1" noChangeAspect="1" noMove="1" noResize="1" noEditPoints="1" noAdjustHandles="1" noChangeArrowheads="1" noChangeShapeType="1" noTextEdit="1"/>
              </p:cNvSpPr>
              <p:nvPr>
                <p:ph idx="1"/>
              </p:nvPr>
            </p:nvSpPr>
            <p:spPr>
              <a:blipFill>
                <a:blip r:embed="rId2"/>
                <a:stretch>
                  <a:fillRect l="-1043" t="-3081" r="-174"/>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3035B93E-4DDE-4E9C-A6B8-1F4AA264E497}"/>
              </a:ext>
            </a:extLst>
          </p:cNvPr>
          <p:cNvSpPr>
            <a:spLocks noGrp="1"/>
          </p:cNvSpPr>
          <p:nvPr>
            <p:ph type="sldNum" sz="quarter" idx="12"/>
          </p:nvPr>
        </p:nvSpPr>
        <p:spPr/>
        <p:txBody>
          <a:bodyPr/>
          <a:lstStyle/>
          <a:p>
            <a:fld id="{C73482F5-C5D6-43F9-8BC2-6BFAB3A5321B}" type="slidenum">
              <a:rPr lang="en-CA" smtClean="0"/>
              <a:t>20</a:t>
            </a:fld>
            <a:endParaRPr lang="en-CA"/>
          </a:p>
        </p:txBody>
      </p:sp>
    </p:spTree>
    <p:extLst>
      <p:ext uri="{BB962C8B-B14F-4D97-AF65-F5344CB8AC3E}">
        <p14:creationId xmlns:p14="http://schemas.microsoft.com/office/powerpoint/2010/main" val="223326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imeline&#10;&#10;Description automatically generated">
            <a:extLst>
              <a:ext uri="{FF2B5EF4-FFF2-40B4-BE49-F238E27FC236}">
                <a16:creationId xmlns:a16="http://schemas.microsoft.com/office/drawing/2014/main" id="{463F1E5D-E9B4-4A9D-83E7-28CC06C73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40" y="479163"/>
            <a:ext cx="12121320" cy="5899674"/>
          </a:xfrm>
          <a:prstGeom prst="rect">
            <a:avLst/>
          </a:prstGeom>
        </p:spPr>
      </p:pic>
      <p:sp>
        <p:nvSpPr>
          <p:cNvPr id="2" name="Slide Number Placeholder 1">
            <a:extLst>
              <a:ext uri="{FF2B5EF4-FFF2-40B4-BE49-F238E27FC236}">
                <a16:creationId xmlns:a16="http://schemas.microsoft.com/office/drawing/2014/main" id="{64A89A91-1642-4A23-97C0-CB222F8FB79D}"/>
              </a:ext>
            </a:extLst>
          </p:cNvPr>
          <p:cNvSpPr>
            <a:spLocks noGrp="1"/>
          </p:cNvSpPr>
          <p:nvPr>
            <p:ph type="sldNum" sz="quarter" idx="12"/>
          </p:nvPr>
        </p:nvSpPr>
        <p:spPr/>
        <p:txBody>
          <a:bodyPr/>
          <a:lstStyle/>
          <a:p>
            <a:fld id="{C73482F5-C5D6-43F9-8BC2-6BFAB3A5321B}" type="slidenum">
              <a:rPr lang="en-CA" smtClean="0"/>
              <a:t>21</a:t>
            </a:fld>
            <a:endParaRPr lang="en-CA"/>
          </a:p>
        </p:txBody>
      </p:sp>
    </p:spTree>
    <p:extLst>
      <p:ext uri="{BB962C8B-B14F-4D97-AF65-F5344CB8AC3E}">
        <p14:creationId xmlns:p14="http://schemas.microsoft.com/office/powerpoint/2010/main" val="3440328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CD0C7-052C-4E3D-9B22-3AE7D6D92831}"/>
              </a:ext>
            </a:extLst>
          </p:cNvPr>
          <p:cNvSpPr>
            <a:spLocks noGrp="1"/>
          </p:cNvSpPr>
          <p:nvPr>
            <p:ph type="title"/>
          </p:nvPr>
        </p:nvSpPr>
        <p:spPr/>
        <p:txBody>
          <a:bodyPr/>
          <a:lstStyle/>
          <a:p>
            <a:r>
              <a:rPr lang="en-CA" dirty="0"/>
              <a:t>Discussion and Next Steps</a:t>
            </a:r>
          </a:p>
        </p:txBody>
      </p:sp>
      <p:sp>
        <p:nvSpPr>
          <p:cNvPr id="3" name="Content Placeholder 2">
            <a:extLst>
              <a:ext uri="{FF2B5EF4-FFF2-40B4-BE49-F238E27FC236}">
                <a16:creationId xmlns:a16="http://schemas.microsoft.com/office/drawing/2014/main" id="{2976F9B2-038A-4320-A4B8-AABFEC1F58E1}"/>
              </a:ext>
            </a:extLst>
          </p:cNvPr>
          <p:cNvSpPr>
            <a:spLocks noGrp="1"/>
          </p:cNvSpPr>
          <p:nvPr>
            <p:ph idx="1"/>
          </p:nvPr>
        </p:nvSpPr>
        <p:spPr/>
        <p:txBody>
          <a:bodyPr/>
          <a:lstStyle/>
          <a:p>
            <a:r>
              <a:rPr lang="en-CA" dirty="0"/>
              <a:t>The sample does not change after heating in the high-pressure furnace</a:t>
            </a:r>
          </a:p>
          <a:p>
            <a:r>
              <a:rPr lang="en-CA" dirty="0"/>
              <a:t>The reaction could occur if it is done multiple times with intermediate grinding steps</a:t>
            </a:r>
          </a:p>
        </p:txBody>
      </p:sp>
      <p:sp>
        <p:nvSpPr>
          <p:cNvPr id="4" name="Slide Number Placeholder 3">
            <a:extLst>
              <a:ext uri="{FF2B5EF4-FFF2-40B4-BE49-F238E27FC236}">
                <a16:creationId xmlns:a16="http://schemas.microsoft.com/office/drawing/2014/main" id="{A19EF434-228F-4429-8022-B1B1ABB1EBE6}"/>
              </a:ext>
            </a:extLst>
          </p:cNvPr>
          <p:cNvSpPr>
            <a:spLocks noGrp="1"/>
          </p:cNvSpPr>
          <p:nvPr>
            <p:ph type="sldNum" sz="quarter" idx="12"/>
          </p:nvPr>
        </p:nvSpPr>
        <p:spPr/>
        <p:txBody>
          <a:bodyPr/>
          <a:lstStyle/>
          <a:p>
            <a:fld id="{C73482F5-C5D6-43F9-8BC2-6BFAB3A5321B}" type="slidenum">
              <a:rPr lang="en-CA" smtClean="0"/>
              <a:t>22</a:t>
            </a:fld>
            <a:endParaRPr lang="en-CA"/>
          </a:p>
        </p:txBody>
      </p:sp>
    </p:spTree>
    <p:extLst>
      <p:ext uri="{BB962C8B-B14F-4D97-AF65-F5344CB8AC3E}">
        <p14:creationId xmlns:p14="http://schemas.microsoft.com/office/powerpoint/2010/main" val="2907273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DD7AD-1513-4486-87E9-63C70C42FB39}"/>
              </a:ext>
            </a:extLst>
          </p:cNvPr>
          <p:cNvSpPr>
            <a:spLocks noGrp="1"/>
          </p:cNvSpPr>
          <p:nvPr>
            <p:ph type="title"/>
          </p:nvPr>
        </p:nvSpPr>
        <p:spPr/>
        <p:txBody>
          <a:bodyPr/>
          <a:lstStyle/>
          <a:p>
            <a:r>
              <a:rPr lang="en-CA" dirty="0"/>
              <a:t>Resources</a:t>
            </a:r>
          </a:p>
        </p:txBody>
      </p:sp>
      <p:sp>
        <p:nvSpPr>
          <p:cNvPr id="3" name="Content Placeholder 2">
            <a:extLst>
              <a:ext uri="{FF2B5EF4-FFF2-40B4-BE49-F238E27FC236}">
                <a16:creationId xmlns:a16="http://schemas.microsoft.com/office/drawing/2014/main" id="{8DF9C2F1-BA89-4C2C-B5DA-393BD1469D3F}"/>
              </a:ext>
            </a:extLst>
          </p:cNvPr>
          <p:cNvSpPr>
            <a:spLocks noGrp="1"/>
          </p:cNvSpPr>
          <p:nvPr>
            <p:ph idx="1"/>
          </p:nvPr>
        </p:nvSpPr>
        <p:spPr/>
        <p:txBody>
          <a:bodyPr>
            <a:normAutofit fontScale="85000" lnSpcReduction="10000"/>
          </a:bodyPr>
          <a:lstStyle/>
          <a:p>
            <a:pPr marL="0" indent="0">
              <a:buNone/>
            </a:pPr>
            <a:r>
              <a:rPr lang="en-CA" dirty="0"/>
              <a:t>[1] Li, D., Lee, K., Wang, B.Y. et al. Superconductivity in an infinite-layer nickelate. Nature 572, 624–627 (2019). </a:t>
            </a:r>
            <a:r>
              <a:rPr lang="en-CA" dirty="0">
                <a:hlinkClick r:id="rId2"/>
              </a:rPr>
              <a:t>https://doi.org/10.1038/s41586-019-1496-5</a:t>
            </a:r>
            <a:endParaRPr lang="en-CA" dirty="0"/>
          </a:p>
          <a:p>
            <a:pPr marL="0" indent="0">
              <a:buNone/>
            </a:pPr>
            <a:r>
              <a:rPr lang="en-CA" dirty="0"/>
              <a:t>[2] </a:t>
            </a:r>
            <a:r>
              <a:rPr lang="en-CA" dirty="0" err="1"/>
              <a:t>Osada</a:t>
            </a:r>
            <a:r>
              <a:rPr lang="en-CA" dirty="0"/>
              <a:t>, M., Wang, B.Y. et al. A Superconducting Praseodymium Nickelate with Infinite Layer Structure. Nano Letters 2020 20 (8), 5735-5740. 10.1021/acs.nanolett.0c01392 </a:t>
            </a:r>
          </a:p>
          <a:p>
            <a:pPr marL="0" indent="0">
              <a:buNone/>
            </a:pPr>
            <a:r>
              <a:rPr lang="en-CA" dirty="0"/>
              <a:t>[3] </a:t>
            </a:r>
            <a:r>
              <a:rPr lang="en-CA" dirty="0" err="1"/>
              <a:t>Osada</a:t>
            </a:r>
            <a:r>
              <a:rPr lang="en-CA" dirty="0"/>
              <a:t>, M., Wang, B.Y. et al. Nickelate Superconductivity without Rare-Earth Magnetism: (</a:t>
            </a:r>
            <a:r>
              <a:rPr lang="en-CA" dirty="0" err="1"/>
              <a:t>La,Sr</a:t>
            </a:r>
            <a:r>
              <a:rPr lang="en-CA" dirty="0"/>
              <a:t>)NiO2. Adv. Mater. 2021, 33, 2104083. </a:t>
            </a:r>
            <a:r>
              <a:rPr lang="en-CA" dirty="0">
                <a:hlinkClick r:id="rId3"/>
              </a:rPr>
              <a:t>https://doi.org/10.1002/adma.202104083</a:t>
            </a:r>
            <a:r>
              <a:rPr lang="en-CA" dirty="0"/>
              <a:t> </a:t>
            </a:r>
          </a:p>
          <a:p>
            <a:pPr marL="0" indent="0">
              <a:buNone/>
            </a:pPr>
            <a:r>
              <a:rPr lang="en-CA" dirty="0"/>
              <a:t>[4] Li, Q., He, C., Si, J. et al. Absence of superconductivity in bulk Nd1−xSrxNiO2. </a:t>
            </a:r>
            <a:r>
              <a:rPr lang="en-CA" dirty="0" err="1"/>
              <a:t>Commun</a:t>
            </a:r>
            <a:r>
              <a:rPr lang="en-CA" dirty="0"/>
              <a:t> Mater 1, 16 (2020). </a:t>
            </a:r>
            <a:r>
              <a:rPr lang="en-CA" dirty="0">
                <a:hlinkClick r:id="rId4"/>
              </a:rPr>
              <a:t>https://doi.org/10.1038/s43246-020-0018-1</a:t>
            </a:r>
            <a:endParaRPr lang="en-CA" dirty="0"/>
          </a:p>
          <a:p>
            <a:pPr marL="0" indent="0">
              <a:buNone/>
            </a:pPr>
            <a:r>
              <a:rPr lang="en-CA" dirty="0"/>
              <a:t>[5] </a:t>
            </a:r>
            <a:r>
              <a:rPr lang="en-CA" dirty="0">
                <a:hlinkClick r:id="rId5"/>
              </a:rPr>
              <a:t>http://prism.mit.edu/xray/documents/1%20Basics%20of%20X-Ray%20Powder%20Diffraction.pdf</a:t>
            </a:r>
            <a:r>
              <a:rPr lang="en-CA" dirty="0"/>
              <a:t> </a:t>
            </a:r>
          </a:p>
        </p:txBody>
      </p:sp>
      <p:sp>
        <p:nvSpPr>
          <p:cNvPr id="4" name="Slide Number Placeholder 3">
            <a:extLst>
              <a:ext uri="{FF2B5EF4-FFF2-40B4-BE49-F238E27FC236}">
                <a16:creationId xmlns:a16="http://schemas.microsoft.com/office/drawing/2014/main" id="{D82832B9-3214-44C0-8E98-F1479C81E4DB}"/>
              </a:ext>
            </a:extLst>
          </p:cNvPr>
          <p:cNvSpPr>
            <a:spLocks noGrp="1"/>
          </p:cNvSpPr>
          <p:nvPr>
            <p:ph type="sldNum" sz="quarter" idx="12"/>
          </p:nvPr>
        </p:nvSpPr>
        <p:spPr/>
        <p:txBody>
          <a:bodyPr/>
          <a:lstStyle/>
          <a:p>
            <a:fld id="{C73482F5-C5D6-43F9-8BC2-6BFAB3A5321B}" type="slidenum">
              <a:rPr lang="en-CA" smtClean="0"/>
              <a:t>23</a:t>
            </a:fld>
            <a:endParaRPr lang="en-CA"/>
          </a:p>
        </p:txBody>
      </p:sp>
    </p:spTree>
    <p:extLst>
      <p:ext uri="{BB962C8B-B14F-4D97-AF65-F5344CB8AC3E}">
        <p14:creationId xmlns:p14="http://schemas.microsoft.com/office/powerpoint/2010/main" val="3227685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2A5EF-756F-43D7-B292-9AF2A70E9B40}"/>
              </a:ext>
            </a:extLst>
          </p:cNvPr>
          <p:cNvSpPr>
            <a:spLocks noGrp="1"/>
          </p:cNvSpPr>
          <p:nvPr>
            <p:ph type="title"/>
          </p:nvPr>
        </p:nvSpPr>
        <p:spPr/>
        <p:txBody>
          <a:bodyPr/>
          <a:lstStyle/>
          <a:p>
            <a:r>
              <a:rPr lang="en-CA" dirty="0"/>
              <a:t>References</a:t>
            </a:r>
          </a:p>
        </p:txBody>
      </p:sp>
      <p:sp>
        <p:nvSpPr>
          <p:cNvPr id="3" name="Content Placeholder 2">
            <a:extLst>
              <a:ext uri="{FF2B5EF4-FFF2-40B4-BE49-F238E27FC236}">
                <a16:creationId xmlns:a16="http://schemas.microsoft.com/office/drawing/2014/main" id="{B0966F3D-1DB5-4173-AF7B-D39CB05D1251}"/>
              </a:ext>
            </a:extLst>
          </p:cNvPr>
          <p:cNvSpPr>
            <a:spLocks noGrp="1"/>
          </p:cNvSpPr>
          <p:nvPr>
            <p:ph idx="1"/>
          </p:nvPr>
        </p:nvSpPr>
        <p:spPr/>
        <p:txBody>
          <a:bodyPr>
            <a:normAutofit fontScale="92500" lnSpcReduction="20000"/>
          </a:bodyPr>
          <a:lstStyle/>
          <a:p>
            <a:pPr marL="0" indent="0">
              <a:buNone/>
            </a:pPr>
            <a:r>
              <a:rPr lang="en-CA" dirty="0"/>
              <a:t>[6] </a:t>
            </a:r>
            <a:r>
              <a:rPr lang="en-CA" dirty="0">
                <a:hlinkClick r:id="rId2"/>
              </a:rPr>
              <a:t>https://arxiv.org/ftp/arxiv/papers/2106/2106.12941.pdf</a:t>
            </a:r>
            <a:endParaRPr lang="en-CA" dirty="0"/>
          </a:p>
          <a:p>
            <a:pPr marL="0" indent="0">
              <a:buNone/>
            </a:pPr>
            <a:r>
              <a:rPr lang="en-CA" dirty="0"/>
              <a:t>[7] Li, K., et al. APL Mater. 8, 041107 (2020); </a:t>
            </a:r>
            <a:r>
              <a:rPr lang="en-CA" dirty="0">
                <a:hlinkClick r:id="rId3"/>
              </a:rPr>
              <a:t>https://doi.org/10.1063/5.0005103</a:t>
            </a:r>
            <a:r>
              <a:rPr lang="en-CA" dirty="0"/>
              <a:t> </a:t>
            </a:r>
          </a:p>
          <a:p>
            <a:pPr marL="0" indent="0">
              <a:buNone/>
            </a:pPr>
            <a:r>
              <a:rPr lang="en-CA" dirty="0"/>
              <a:t>[8] Ph. </a:t>
            </a:r>
            <a:r>
              <a:rPr lang="en-CA" dirty="0" err="1"/>
              <a:t>Lacorre</a:t>
            </a:r>
            <a:r>
              <a:rPr lang="en-CA" dirty="0"/>
              <a:t>, Passage from T-type to T′-type arrangement by reducing R4Ni3O10 to R4Ni3O8 (R = La, </a:t>
            </a:r>
            <a:r>
              <a:rPr lang="en-CA" dirty="0" err="1"/>
              <a:t>Pr</a:t>
            </a:r>
            <a:r>
              <a:rPr lang="en-CA" dirty="0"/>
              <a:t>, Nd), Journal of Solid State Chemistry, Volume 97, Issue 2, 1992, Pages 495-500, ISSN 0022-4596, </a:t>
            </a:r>
            <a:r>
              <a:rPr lang="en-CA" dirty="0">
                <a:hlinkClick r:id="rId4"/>
              </a:rPr>
              <a:t>https://doi.org/10.1016/0022-4596(92)90061-Y</a:t>
            </a:r>
            <a:r>
              <a:rPr lang="en-CA" dirty="0"/>
              <a:t>. </a:t>
            </a:r>
          </a:p>
          <a:p>
            <a:pPr marL="0" indent="0">
              <a:buNone/>
            </a:pPr>
            <a:r>
              <a:rPr lang="en-CA" dirty="0"/>
              <a:t>[9] Tung, IC., et al. Connecting bulk symmetry and orbital polarization in strained RNiO3 ultrathin films, Phys. Rev. B 88, 205112. </a:t>
            </a:r>
            <a:r>
              <a:rPr lang="en-CA" dirty="0">
                <a:hlinkClick r:id="rId5"/>
              </a:rPr>
              <a:t>https://doi.org/10.1103/PhysRevB.88.205112</a:t>
            </a:r>
            <a:r>
              <a:rPr lang="en-CA" dirty="0"/>
              <a:t> </a:t>
            </a:r>
          </a:p>
          <a:p>
            <a:pPr marL="0" indent="0">
              <a:buNone/>
            </a:pPr>
            <a:r>
              <a:rPr lang="en-CA" dirty="0"/>
              <a:t>[10] Kittel, Charles. Introduction to Solid State Physics. 8 ed. John Wiley and Sons. 2005. </a:t>
            </a:r>
          </a:p>
          <a:p>
            <a:pPr marL="0" indent="0">
              <a:buNone/>
            </a:pPr>
            <a:endParaRPr lang="en-CA" dirty="0"/>
          </a:p>
        </p:txBody>
      </p:sp>
      <p:sp>
        <p:nvSpPr>
          <p:cNvPr id="4" name="Slide Number Placeholder 3">
            <a:extLst>
              <a:ext uri="{FF2B5EF4-FFF2-40B4-BE49-F238E27FC236}">
                <a16:creationId xmlns:a16="http://schemas.microsoft.com/office/drawing/2014/main" id="{1E2CAB35-48E8-46D6-A6EC-0EB8B4C832F6}"/>
              </a:ext>
            </a:extLst>
          </p:cNvPr>
          <p:cNvSpPr>
            <a:spLocks noGrp="1"/>
          </p:cNvSpPr>
          <p:nvPr>
            <p:ph type="sldNum" sz="quarter" idx="12"/>
          </p:nvPr>
        </p:nvSpPr>
        <p:spPr/>
        <p:txBody>
          <a:bodyPr/>
          <a:lstStyle/>
          <a:p>
            <a:fld id="{C73482F5-C5D6-43F9-8BC2-6BFAB3A5321B}" type="slidenum">
              <a:rPr lang="en-CA" smtClean="0"/>
              <a:t>24</a:t>
            </a:fld>
            <a:endParaRPr lang="en-CA"/>
          </a:p>
        </p:txBody>
      </p:sp>
    </p:spTree>
    <p:extLst>
      <p:ext uri="{BB962C8B-B14F-4D97-AF65-F5344CB8AC3E}">
        <p14:creationId xmlns:p14="http://schemas.microsoft.com/office/powerpoint/2010/main" val="3717763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51B7-F750-4553-9A3B-A7C32ABA9CEC}"/>
              </a:ext>
            </a:extLst>
          </p:cNvPr>
          <p:cNvSpPr>
            <a:spLocks noGrp="1"/>
          </p:cNvSpPr>
          <p:nvPr>
            <p:ph type="title"/>
          </p:nvPr>
        </p:nvSpPr>
        <p:spPr>
          <a:xfrm>
            <a:off x="838199" y="795131"/>
            <a:ext cx="2898914" cy="1332879"/>
          </a:xfrm>
        </p:spPr>
        <p:txBody>
          <a:bodyPr>
            <a:normAutofit fontScale="90000"/>
          </a:bodyPr>
          <a:lstStyle/>
          <a:p>
            <a:r>
              <a:rPr lang="en-CA" dirty="0" err="1"/>
              <a:t>Ruddlesden</a:t>
            </a:r>
            <a:r>
              <a:rPr lang="en-CA" dirty="0"/>
              <a:t>-Popper and Reduced RP Phases</a:t>
            </a:r>
          </a:p>
        </p:txBody>
      </p:sp>
      <p:pic>
        <p:nvPicPr>
          <p:cNvPr id="5" name="Picture 4">
            <a:extLst>
              <a:ext uri="{FF2B5EF4-FFF2-40B4-BE49-F238E27FC236}">
                <a16:creationId xmlns:a16="http://schemas.microsoft.com/office/drawing/2014/main" id="{AA1E1C5F-D914-4727-BD48-33242191B236}"/>
              </a:ext>
            </a:extLst>
          </p:cNvPr>
          <p:cNvPicPr>
            <a:picLocks noChangeAspect="1"/>
          </p:cNvPicPr>
          <p:nvPr/>
        </p:nvPicPr>
        <p:blipFill>
          <a:blip r:embed="rId2"/>
          <a:stretch>
            <a:fillRect/>
          </a:stretch>
        </p:blipFill>
        <p:spPr>
          <a:xfrm>
            <a:off x="3652837" y="217211"/>
            <a:ext cx="4886325" cy="6562725"/>
          </a:xfrm>
          <a:prstGeom prst="rect">
            <a:avLst/>
          </a:prstGeom>
        </p:spPr>
      </p:pic>
      <p:sp>
        <p:nvSpPr>
          <p:cNvPr id="6" name="Slide Number Placeholder 5">
            <a:extLst>
              <a:ext uri="{FF2B5EF4-FFF2-40B4-BE49-F238E27FC236}">
                <a16:creationId xmlns:a16="http://schemas.microsoft.com/office/drawing/2014/main" id="{BEE99360-432A-4932-A605-11BA1D67B537}"/>
              </a:ext>
            </a:extLst>
          </p:cNvPr>
          <p:cNvSpPr>
            <a:spLocks noGrp="1"/>
          </p:cNvSpPr>
          <p:nvPr>
            <p:ph type="sldNum" sz="quarter" idx="12"/>
          </p:nvPr>
        </p:nvSpPr>
        <p:spPr/>
        <p:txBody>
          <a:bodyPr/>
          <a:lstStyle/>
          <a:p>
            <a:fld id="{C73482F5-C5D6-43F9-8BC2-6BFAB3A5321B}" type="slidenum">
              <a:rPr lang="en-CA" smtClean="0"/>
              <a:t>25</a:t>
            </a:fld>
            <a:endParaRPr lang="en-CA"/>
          </a:p>
        </p:txBody>
      </p:sp>
      <p:sp>
        <p:nvSpPr>
          <p:cNvPr id="7" name="TextBox 6">
            <a:extLst>
              <a:ext uri="{FF2B5EF4-FFF2-40B4-BE49-F238E27FC236}">
                <a16:creationId xmlns:a16="http://schemas.microsoft.com/office/drawing/2014/main" id="{F2ED16C5-6C6C-48A3-85E6-D6188E752EC2}"/>
              </a:ext>
            </a:extLst>
          </p:cNvPr>
          <p:cNvSpPr txBox="1"/>
          <p:nvPr/>
        </p:nvSpPr>
        <p:spPr>
          <a:xfrm>
            <a:off x="8590722" y="5774635"/>
            <a:ext cx="2782956" cy="369332"/>
          </a:xfrm>
          <a:prstGeom prst="rect">
            <a:avLst/>
          </a:prstGeom>
          <a:noFill/>
        </p:spPr>
        <p:txBody>
          <a:bodyPr wrap="square" rtlCol="0">
            <a:spAutoFit/>
          </a:bodyPr>
          <a:lstStyle/>
          <a:p>
            <a:pPr algn="ctr"/>
            <a:r>
              <a:rPr lang="en-CA" dirty="0"/>
              <a:t>Diagram taken from [8]</a:t>
            </a:r>
          </a:p>
        </p:txBody>
      </p:sp>
    </p:spTree>
    <p:extLst>
      <p:ext uri="{BB962C8B-B14F-4D97-AF65-F5344CB8AC3E}">
        <p14:creationId xmlns:p14="http://schemas.microsoft.com/office/powerpoint/2010/main" val="11137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8E380-15D6-4A04-88A1-45080F004A1C}"/>
              </a:ext>
            </a:extLst>
          </p:cNvPr>
          <p:cNvSpPr>
            <a:spLocks noGrp="1"/>
          </p:cNvSpPr>
          <p:nvPr>
            <p:ph type="title"/>
          </p:nvPr>
        </p:nvSpPr>
        <p:spPr/>
        <p:txBody>
          <a:bodyPr/>
          <a:lstStyle/>
          <a:p>
            <a:r>
              <a:rPr lang="en-CA" dirty="0"/>
              <a:t>Derivation of Bragg’s Law</a:t>
            </a:r>
          </a:p>
        </p:txBody>
      </p:sp>
      <p:pic>
        <p:nvPicPr>
          <p:cNvPr id="4" name="Picture 3" descr="A picture containing antenna&#10;&#10;Description automatically generated">
            <a:extLst>
              <a:ext uri="{FF2B5EF4-FFF2-40B4-BE49-F238E27FC236}">
                <a16:creationId xmlns:a16="http://schemas.microsoft.com/office/drawing/2014/main" id="{51725B25-7AE8-4D0A-B230-4C559652D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480" y="1690688"/>
            <a:ext cx="6467040" cy="4041901"/>
          </a:xfrm>
          <a:prstGeom prst="rect">
            <a:avLst/>
          </a:prstGeom>
        </p:spPr>
      </p:pic>
      <p:sp>
        <p:nvSpPr>
          <p:cNvPr id="3" name="Slide Number Placeholder 2">
            <a:extLst>
              <a:ext uri="{FF2B5EF4-FFF2-40B4-BE49-F238E27FC236}">
                <a16:creationId xmlns:a16="http://schemas.microsoft.com/office/drawing/2014/main" id="{131DB8E3-0837-426B-9644-64DA5D33ACB5}"/>
              </a:ext>
            </a:extLst>
          </p:cNvPr>
          <p:cNvSpPr>
            <a:spLocks noGrp="1"/>
          </p:cNvSpPr>
          <p:nvPr>
            <p:ph type="sldNum" sz="quarter" idx="12"/>
          </p:nvPr>
        </p:nvSpPr>
        <p:spPr/>
        <p:txBody>
          <a:bodyPr/>
          <a:lstStyle/>
          <a:p>
            <a:fld id="{C73482F5-C5D6-43F9-8BC2-6BFAB3A5321B}" type="slidenum">
              <a:rPr lang="en-CA" smtClean="0"/>
              <a:t>26</a:t>
            </a:fld>
            <a:endParaRPr lang="en-CA"/>
          </a:p>
        </p:txBody>
      </p:sp>
    </p:spTree>
    <p:extLst>
      <p:ext uri="{BB962C8B-B14F-4D97-AF65-F5344CB8AC3E}">
        <p14:creationId xmlns:p14="http://schemas.microsoft.com/office/powerpoint/2010/main" val="1000155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5BEC-4701-455A-8C7E-7BD6E83D240C}"/>
              </a:ext>
            </a:extLst>
          </p:cNvPr>
          <p:cNvSpPr>
            <a:spLocks noGrp="1"/>
          </p:cNvSpPr>
          <p:nvPr>
            <p:ph type="title"/>
          </p:nvPr>
        </p:nvSpPr>
        <p:spPr/>
        <p:txBody>
          <a:bodyPr/>
          <a:lstStyle/>
          <a:p>
            <a:r>
              <a:rPr lang="en-CA" dirty="0"/>
              <a:t>Powder XRD</a:t>
            </a:r>
          </a:p>
        </p:txBody>
      </p:sp>
      <p:sp>
        <p:nvSpPr>
          <p:cNvPr id="3" name="Slide Number Placeholder 2">
            <a:extLst>
              <a:ext uri="{FF2B5EF4-FFF2-40B4-BE49-F238E27FC236}">
                <a16:creationId xmlns:a16="http://schemas.microsoft.com/office/drawing/2014/main" id="{2F549DA5-BBE8-403E-B9A2-1482EB3298CE}"/>
              </a:ext>
            </a:extLst>
          </p:cNvPr>
          <p:cNvSpPr>
            <a:spLocks noGrp="1"/>
          </p:cNvSpPr>
          <p:nvPr>
            <p:ph type="sldNum" sz="quarter" idx="12"/>
          </p:nvPr>
        </p:nvSpPr>
        <p:spPr/>
        <p:txBody>
          <a:bodyPr/>
          <a:lstStyle/>
          <a:p>
            <a:fld id="{C73482F5-C5D6-43F9-8BC2-6BFAB3A5321B}" type="slidenum">
              <a:rPr lang="en-CA" smtClean="0"/>
              <a:t>27</a:t>
            </a:fld>
            <a:endParaRPr lang="en-CA"/>
          </a:p>
        </p:txBody>
      </p:sp>
      <p:pic>
        <p:nvPicPr>
          <p:cNvPr id="1026" name="Picture 2">
            <a:extLst>
              <a:ext uri="{FF2B5EF4-FFF2-40B4-BE49-F238E27FC236}">
                <a16:creationId xmlns:a16="http://schemas.microsoft.com/office/drawing/2014/main" id="{D8EBA185-069C-4554-A155-06D045C86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912" y="1638300"/>
            <a:ext cx="6734175" cy="3581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F9F176-C0B2-4F30-A3FF-314A60EB2036}"/>
              </a:ext>
            </a:extLst>
          </p:cNvPr>
          <p:cNvSpPr txBox="1"/>
          <p:nvPr/>
        </p:nvSpPr>
        <p:spPr>
          <a:xfrm>
            <a:off x="3094382" y="5219700"/>
            <a:ext cx="6003234" cy="646331"/>
          </a:xfrm>
          <a:prstGeom prst="rect">
            <a:avLst/>
          </a:prstGeom>
          <a:noFill/>
        </p:spPr>
        <p:txBody>
          <a:bodyPr wrap="square" rtlCol="0">
            <a:spAutoFit/>
          </a:bodyPr>
          <a:lstStyle/>
          <a:p>
            <a:pPr algn="ctr"/>
            <a:r>
              <a:rPr lang="en-CA" dirty="0"/>
              <a:t>Diagram taken from http://pd.chem.ucl.ac.uk/pdnn/diff2/kinemat2.htm</a:t>
            </a:r>
          </a:p>
        </p:txBody>
      </p:sp>
    </p:spTree>
    <p:extLst>
      <p:ext uri="{BB962C8B-B14F-4D97-AF65-F5344CB8AC3E}">
        <p14:creationId xmlns:p14="http://schemas.microsoft.com/office/powerpoint/2010/main" val="1925005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6E2D7-2F63-4C74-B962-94A5E7701E82}"/>
              </a:ext>
            </a:extLst>
          </p:cNvPr>
          <p:cNvSpPr>
            <a:spLocks noGrp="1"/>
          </p:cNvSpPr>
          <p:nvPr>
            <p:ph type="title"/>
          </p:nvPr>
        </p:nvSpPr>
        <p:spPr/>
        <p:txBody>
          <a:bodyPr/>
          <a:lstStyle/>
          <a:p>
            <a:r>
              <a:rPr lang="en-CA" dirty="0"/>
              <a:t>Lock-In Amplifier</a:t>
            </a:r>
          </a:p>
        </p:txBody>
      </p:sp>
      <p:pic>
        <p:nvPicPr>
          <p:cNvPr id="4" name="Picture 3" descr="Diagram&#10;&#10;Description automatically generated">
            <a:extLst>
              <a:ext uri="{FF2B5EF4-FFF2-40B4-BE49-F238E27FC236}">
                <a16:creationId xmlns:a16="http://schemas.microsoft.com/office/drawing/2014/main" id="{5F549EEB-0132-4D1D-A956-C7E264BE0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513" y="1744504"/>
            <a:ext cx="10106974" cy="3368992"/>
          </a:xfrm>
          <a:prstGeom prst="rect">
            <a:avLst/>
          </a:prstGeom>
        </p:spPr>
      </p:pic>
      <p:sp>
        <p:nvSpPr>
          <p:cNvPr id="3" name="Slide Number Placeholder 2">
            <a:extLst>
              <a:ext uri="{FF2B5EF4-FFF2-40B4-BE49-F238E27FC236}">
                <a16:creationId xmlns:a16="http://schemas.microsoft.com/office/drawing/2014/main" id="{286BADC4-08CE-448C-940F-4A65232003A2}"/>
              </a:ext>
            </a:extLst>
          </p:cNvPr>
          <p:cNvSpPr>
            <a:spLocks noGrp="1"/>
          </p:cNvSpPr>
          <p:nvPr>
            <p:ph type="sldNum" sz="quarter" idx="12"/>
          </p:nvPr>
        </p:nvSpPr>
        <p:spPr/>
        <p:txBody>
          <a:bodyPr/>
          <a:lstStyle/>
          <a:p>
            <a:fld id="{C73482F5-C5D6-43F9-8BC2-6BFAB3A5321B}" type="slidenum">
              <a:rPr lang="en-CA" smtClean="0"/>
              <a:t>28</a:t>
            </a:fld>
            <a:endParaRPr lang="en-CA"/>
          </a:p>
        </p:txBody>
      </p:sp>
    </p:spTree>
    <p:extLst>
      <p:ext uri="{BB962C8B-B14F-4D97-AF65-F5344CB8AC3E}">
        <p14:creationId xmlns:p14="http://schemas.microsoft.com/office/powerpoint/2010/main" val="1955498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D04A-C118-4F6C-822D-499585DF1FBF}"/>
              </a:ext>
            </a:extLst>
          </p:cNvPr>
          <p:cNvSpPr>
            <a:spLocks noGrp="1"/>
          </p:cNvSpPr>
          <p:nvPr>
            <p:ph type="title"/>
          </p:nvPr>
        </p:nvSpPr>
        <p:spPr/>
        <p:txBody>
          <a:bodyPr/>
          <a:lstStyle/>
          <a:p>
            <a:r>
              <a:rPr lang="en-CA"/>
              <a:t>Reduction Apparatus</a:t>
            </a:r>
            <a:endParaRPr lang="en-CA" dirty="0"/>
          </a:p>
        </p:txBody>
      </p:sp>
      <p:pic>
        <p:nvPicPr>
          <p:cNvPr id="5" name="Picture 4" descr="Diagram&#10;&#10;Description automatically generated">
            <a:extLst>
              <a:ext uri="{FF2B5EF4-FFF2-40B4-BE49-F238E27FC236}">
                <a16:creationId xmlns:a16="http://schemas.microsoft.com/office/drawing/2014/main" id="{16F699EF-9B2B-4B86-B038-FFBC840D45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030" y="1690688"/>
            <a:ext cx="10141939" cy="4933504"/>
          </a:xfrm>
          <a:prstGeom prst="rect">
            <a:avLst/>
          </a:prstGeom>
        </p:spPr>
      </p:pic>
      <p:sp>
        <p:nvSpPr>
          <p:cNvPr id="6" name="Slide Number Placeholder 5">
            <a:extLst>
              <a:ext uri="{FF2B5EF4-FFF2-40B4-BE49-F238E27FC236}">
                <a16:creationId xmlns:a16="http://schemas.microsoft.com/office/drawing/2014/main" id="{D79CBDCC-5474-4B5A-91B2-49A4327A9DD7}"/>
              </a:ext>
            </a:extLst>
          </p:cNvPr>
          <p:cNvSpPr>
            <a:spLocks noGrp="1"/>
          </p:cNvSpPr>
          <p:nvPr>
            <p:ph type="sldNum" sz="quarter" idx="12"/>
          </p:nvPr>
        </p:nvSpPr>
        <p:spPr/>
        <p:txBody>
          <a:bodyPr/>
          <a:lstStyle/>
          <a:p>
            <a:fld id="{C73482F5-C5D6-43F9-8BC2-6BFAB3A5321B}" type="slidenum">
              <a:rPr lang="en-CA" smtClean="0"/>
              <a:t>29</a:t>
            </a:fld>
            <a:endParaRPr lang="en-CA"/>
          </a:p>
        </p:txBody>
      </p:sp>
    </p:spTree>
    <p:extLst>
      <p:ext uri="{BB962C8B-B14F-4D97-AF65-F5344CB8AC3E}">
        <p14:creationId xmlns:p14="http://schemas.microsoft.com/office/powerpoint/2010/main" val="397177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with medium confidence">
            <a:extLst>
              <a:ext uri="{FF2B5EF4-FFF2-40B4-BE49-F238E27FC236}">
                <a16:creationId xmlns:a16="http://schemas.microsoft.com/office/drawing/2014/main" id="{9000462B-A2F7-48A1-9D16-CCF313BBE0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1478" y="299210"/>
            <a:ext cx="9409043" cy="4856280"/>
          </a:xfrm>
        </p:spPr>
      </p:pic>
      <p:sp>
        <p:nvSpPr>
          <p:cNvPr id="8" name="TextBox 7">
            <a:extLst>
              <a:ext uri="{FF2B5EF4-FFF2-40B4-BE49-F238E27FC236}">
                <a16:creationId xmlns:a16="http://schemas.microsoft.com/office/drawing/2014/main" id="{1C935A09-CA72-4897-8E19-79C8C6F1CBAB}"/>
              </a:ext>
            </a:extLst>
          </p:cNvPr>
          <p:cNvSpPr txBox="1"/>
          <p:nvPr/>
        </p:nvSpPr>
        <p:spPr>
          <a:xfrm>
            <a:off x="1470991" y="5426765"/>
            <a:ext cx="9329530" cy="646331"/>
          </a:xfrm>
          <a:prstGeom prst="rect">
            <a:avLst/>
          </a:prstGeom>
          <a:noFill/>
        </p:spPr>
        <p:txBody>
          <a:bodyPr wrap="square" rtlCol="0">
            <a:spAutoFit/>
          </a:bodyPr>
          <a:lstStyle/>
          <a:p>
            <a:pPr algn="ctr"/>
            <a:r>
              <a:rPr lang="en-CA" dirty="0"/>
              <a:t>The perovskite Nd</a:t>
            </a:r>
            <a:r>
              <a:rPr lang="en-CA" sz="1400" dirty="0"/>
              <a:t>0.8</a:t>
            </a:r>
            <a:r>
              <a:rPr lang="en-CA" dirty="0"/>
              <a:t>Sr</a:t>
            </a:r>
            <a:r>
              <a:rPr lang="en-CA" sz="1400" dirty="0"/>
              <a:t>0.2</a:t>
            </a:r>
            <a:r>
              <a:rPr lang="en-CA" dirty="0"/>
              <a:t>NiO</a:t>
            </a:r>
            <a:r>
              <a:rPr lang="en-CA" sz="1400" dirty="0"/>
              <a:t>3</a:t>
            </a:r>
            <a:r>
              <a:rPr lang="en-CA" dirty="0"/>
              <a:t> grown on an SrTiO</a:t>
            </a:r>
            <a:r>
              <a:rPr lang="en-CA" sz="1400" dirty="0"/>
              <a:t>3</a:t>
            </a:r>
            <a:r>
              <a:rPr lang="en-CA" dirty="0"/>
              <a:t> substrate (left), and its reduction to the infinite-layer compound Nd</a:t>
            </a:r>
            <a:r>
              <a:rPr lang="en-CA" sz="1400" dirty="0"/>
              <a:t>0.8</a:t>
            </a:r>
            <a:r>
              <a:rPr lang="en-CA" dirty="0"/>
              <a:t>Sr</a:t>
            </a:r>
            <a:r>
              <a:rPr lang="en-CA" sz="1400" dirty="0"/>
              <a:t>0.2</a:t>
            </a:r>
            <a:r>
              <a:rPr lang="en-CA" dirty="0"/>
              <a:t>NiO</a:t>
            </a:r>
            <a:r>
              <a:rPr lang="en-CA" sz="1400" dirty="0"/>
              <a:t>2</a:t>
            </a:r>
            <a:r>
              <a:rPr lang="en-CA" dirty="0"/>
              <a:t>. Diagram taken from [1].</a:t>
            </a:r>
          </a:p>
        </p:txBody>
      </p:sp>
      <p:sp>
        <p:nvSpPr>
          <p:cNvPr id="9" name="Slide Number Placeholder 8">
            <a:extLst>
              <a:ext uri="{FF2B5EF4-FFF2-40B4-BE49-F238E27FC236}">
                <a16:creationId xmlns:a16="http://schemas.microsoft.com/office/drawing/2014/main" id="{06A49117-6F85-4040-9C84-601299E5B9A9}"/>
              </a:ext>
            </a:extLst>
          </p:cNvPr>
          <p:cNvSpPr>
            <a:spLocks noGrp="1"/>
          </p:cNvSpPr>
          <p:nvPr>
            <p:ph type="sldNum" sz="quarter" idx="12"/>
          </p:nvPr>
        </p:nvSpPr>
        <p:spPr/>
        <p:txBody>
          <a:bodyPr/>
          <a:lstStyle/>
          <a:p>
            <a:fld id="{C73482F5-C5D6-43F9-8BC2-6BFAB3A5321B}" type="slidenum">
              <a:rPr lang="en-CA" smtClean="0"/>
              <a:t>3</a:t>
            </a:fld>
            <a:endParaRPr lang="en-CA"/>
          </a:p>
        </p:txBody>
      </p:sp>
    </p:spTree>
    <p:extLst>
      <p:ext uri="{BB962C8B-B14F-4D97-AF65-F5344CB8AC3E}">
        <p14:creationId xmlns:p14="http://schemas.microsoft.com/office/powerpoint/2010/main" val="2855540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0EF0-1B75-4686-B067-8C483F6F6FBF}"/>
              </a:ext>
            </a:extLst>
          </p:cNvPr>
          <p:cNvSpPr>
            <a:spLocks noGrp="1"/>
          </p:cNvSpPr>
          <p:nvPr>
            <p:ph type="title"/>
          </p:nvPr>
        </p:nvSpPr>
        <p:spPr/>
        <p:txBody>
          <a:bodyPr/>
          <a:lstStyle/>
          <a:p>
            <a:r>
              <a:rPr lang="en-CA" dirty="0"/>
              <a:t>Stanford Results</a:t>
            </a:r>
          </a:p>
        </p:txBody>
      </p:sp>
      <p:sp>
        <p:nvSpPr>
          <p:cNvPr id="4" name="Slide Number Placeholder 3">
            <a:extLst>
              <a:ext uri="{FF2B5EF4-FFF2-40B4-BE49-F238E27FC236}">
                <a16:creationId xmlns:a16="http://schemas.microsoft.com/office/drawing/2014/main" id="{C9254BAD-37F3-48D0-9FAD-66F9B4C02609}"/>
              </a:ext>
            </a:extLst>
          </p:cNvPr>
          <p:cNvSpPr>
            <a:spLocks noGrp="1"/>
          </p:cNvSpPr>
          <p:nvPr>
            <p:ph type="sldNum" sz="quarter" idx="12"/>
          </p:nvPr>
        </p:nvSpPr>
        <p:spPr/>
        <p:txBody>
          <a:bodyPr/>
          <a:lstStyle/>
          <a:p>
            <a:fld id="{C73482F5-C5D6-43F9-8BC2-6BFAB3A5321B}" type="slidenum">
              <a:rPr lang="en-CA" smtClean="0"/>
              <a:t>30</a:t>
            </a:fld>
            <a:endParaRPr lang="en-CA"/>
          </a:p>
        </p:txBody>
      </p:sp>
      <p:pic>
        <p:nvPicPr>
          <p:cNvPr id="6" name="Picture 5">
            <a:extLst>
              <a:ext uri="{FF2B5EF4-FFF2-40B4-BE49-F238E27FC236}">
                <a16:creationId xmlns:a16="http://schemas.microsoft.com/office/drawing/2014/main" id="{B361E86A-8D72-4B65-A97F-82CA4B3343FE}"/>
              </a:ext>
            </a:extLst>
          </p:cNvPr>
          <p:cNvPicPr>
            <a:picLocks noChangeAspect="1"/>
          </p:cNvPicPr>
          <p:nvPr/>
        </p:nvPicPr>
        <p:blipFill>
          <a:blip r:embed="rId2"/>
          <a:stretch>
            <a:fillRect/>
          </a:stretch>
        </p:blipFill>
        <p:spPr>
          <a:xfrm>
            <a:off x="316940" y="1908382"/>
            <a:ext cx="5859166" cy="3830086"/>
          </a:xfrm>
          <a:prstGeom prst="rect">
            <a:avLst/>
          </a:prstGeom>
        </p:spPr>
      </p:pic>
      <p:sp>
        <p:nvSpPr>
          <p:cNvPr id="7" name="TextBox 6">
            <a:extLst>
              <a:ext uri="{FF2B5EF4-FFF2-40B4-BE49-F238E27FC236}">
                <a16:creationId xmlns:a16="http://schemas.microsoft.com/office/drawing/2014/main" id="{F536F613-2EA1-4447-B015-018CDF9E9BF2}"/>
              </a:ext>
            </a:extLst>
          </p:cNvPr>
          <p:cNvSpPr txBox="1"/>
          <p:nvPr/>
        </p:nvSpPr>
        <p:spPr>
          <a:xfrm>
            <a:off x="596348" y="5782333"/>
            <a:ext cx="6957391" cy="369332"/>
          </a:xfrm>
          <a:prstGeom prst="rect">
            <a:avLst/>
          </a:prstGeom>
          <a:noFill/>
        </p:spPr>
        <p:txBody>
          <a:bodyPr wrap="square" rtlCol="0">
            <a:spAutoFit/>
          </a:bodyPr>
          <a:lstStyle/>
          <a:p>
            <a:r>
              <a:rPr lang="en-CA" dirty="0"/>
              <a:t>XRD on 11 nm thin film sample, Cu anode. Taken from [1].</a:t>
            </a:r>
          </a:p>
        </p:txBody>
      </p:sp>
      <p:pic>
        <p:nvPicPr>
          <p:cNvPr id="9" name="Picture 8">
            <a:extLst>
              <a:ext uri="{FF2B5EF4-FFF2-40B4-BE49-F238E27FC236}">
                <a16:creationId xmlns:a16="http://schemas.microsoft.com/office/drawing/2014/main" id="{8AA99CE0-3093-417A-8C40-1A0FA83C5857}"/>
              </a:ext>
            </a:extLst>
          </p:cNvPr>
          <p:cNvPicPr>
            <a:picLocks noChangeAspect="1"/>
          </p:cNvPicPr>
          <p:nvPr/>
        </p:nvPicPr>
        <p:blipFill>
          <a:blip r:embed="rId3"/>
          <a:stretch>
            <a:fillRect/>
          </a:stretch>
        </p:blipFill>
        <p:spPr>
          <a:xfrm>
            <a:off x="6176106" y="2360199"/>
            <a:ext cx="6015894" cy="2926451"/>
          </a:xfrm>
          <a:prstGeom prst="rect">
            <a:avLst/>
          </a:prstGeom>
        </p:spPr>
      </p:pic>
      <p:sp>
        <p:nvSpPr>
          <p:cNvPr id="10" name="TextBox 9">
            <a:extLst>
              <a:ext uri="{FF2B5EF4-FFF2-40B4-BE49-F238E27FC236}">
                <a16:creationId xmlns:a16="http://schemas.microsoft.com/office/drawing/2014/main" id="{54990ED6-8C0E-4D06-A3BD-66F9F86463C8}"/>
              </a:ext>
            </a:extLst>
          </p:cNvPr>
          <p:cNvSpPr txBox="1"/>
          <p:nvPr/>
        </p:nvSpPr>
        <p:spPr>
          <a:xfrm>
            <a:off x="7026965" y="5650913"/>
            <a:ext cx="5486400" cy="369332"/>
          </a:xfrm>
          <a:prstGeom prst="rect">
            <a:avLst/>
          </a:prstGeom>
          <a:noFill/>
        </p:spPr>
        <p:txBody>
          <a:bodyPr wrap="square" rtlCol="0">
            <a:spAutoFit/>
          </a:bodyPr>
          <a:lstStyle/>
          <a:p>
            <a:r>
              <a:rPr lang="en-CA" dirty="0"/>
              <a:t>R vs. T before and after reduction. Taken from [1]</a:t>
            </a:r>
          </a:p>
        </p:txBody>
      </p:sp>
    </p:spTree>
    <p:extLst>
      <p:ext uri="{BB962C8B-B14F-4D97-AF65-F5344CB8AC3E}">
        <p14:creationId xmlns:p14="http://schemas.microsoft.com/office/powerpoint/2010/main" val="2330786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224E5-0A89-48F4-B4F5-525B85D6BAD7}"/>
              </a:ext>
            </a:extLst>
          </p:cNvPr>
          <p:cNvSpPr>
            <a:spLocks noGrp="1"/>
          </p:cNvSpPr>
          <p:nvPr>
            <p:ph type="title"/>
          </p:nvPr>
        </p:nvSpPr>
        <p:spPr/>
        <p:txBody>
          <a:bodyPr/>
          <a:lstStyle/>
          <a:p>
            <a:r>
              <a:rPr lang="en-CA" dirty="0"/>
              <a:t>Growth on SrTiO</a:t>
            </a:r>
            <a:r>
              <a:rPr lang="en-CA" sz="3600" dirty="0"/>
              <a:t>3 </a:t>
            </a:r>
            <a:r>
              <a:rPr lang="en-CA" dirty="0"/>
              <a:t>Substrate</a:t>
            </a:r>
          </a:p>
        </p:txBody>
      </p:sp>
      <p:pic>
        <p:nvPicPr>
          <p:cNvPr id="5" name="Picture 4" descr="Shape, polygon&#10;&#10;Description automatically generated">
            <a:extLst>
              <a:ext uri="{FF2B5EF4-FFF2-40B4-BE49-F238E27FC236}">
                <a16:creationId xmlns:a16="http://schemas.microsoft.com/office/drawing/2014/main" id="{D6F2D8D8-2414-437B-B4E6-3409841E8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930322"/>
            <a:ext cx="6427305" cy="4144382"/>
          </a:xfrm>
          <a:prstGeom prst="rect">
            <a:avLst/>
          </a:prstGeom>
        </p:spPr>
      </p:pic>
      <p:pic>
        <p:nvPicPr>
          <p:cNvPr id="7" name="Picture 6" descr="Chart&#10;&#10;Description automatically generated with medium confidence">
            <a:extLst>
              <a:ext uri="{FF2B5EF4-FFF2-40B4-BE49-F238E27FC236}">
                <a16:creationId xmlns:a16="http://schemas.microsoft.com/office/drawing/2014/main" id="{B3671318-6C82-4B8D-B814-C06054C94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693" y="1152384"/>
            <a:ext cx="4026107" cy="5467631"/>
          </a:xfrm>
          <a:prstGeom prst="rect">
            <a:avLst/>
          </a:prstGeom>
        </p:spPr>
      </p:pic>
      <p:sp>
        <p:nvSpPr>
          <p:cNvPr id="8" name="Slide Number Placeholder 7">
            <a:extLst>
              <a:ext uri="{FF2B5EF4-FFF2-40B4-BE49-F238E27FC236}">
                <a16:creationId xmlns:a16="http://schemas.microsoft.com/office/drawing/2014/main" id="{87940609-E8EF-4CF7-BBD3-3349041EAB74}"/>
              </a:ext>
            </a:extLst>
          </p:cNvPr>
          <p:cNvSpPr>
            <a:spLocks noGrp="1"/>
          </p:cNvSpPr>
          <p:nvPr>
            <p:ph type="sldNum" sz="quarter" idx="12"/>
          </p:nvPr>
        </p:nvSpPr>
        <p:spPr/>
        <p:txBody>
          <a:bodyPr/>
          <a:lstStyle/>
          <a:p>
            <a:fld id="{C73482F5-C5D6-43F9-8BC2-6BFAB3A5321B}" type="slidenum">
              <a:rPr lang="en-CA" smtClean="0"/>
              <a:t>31</a:t>
            </a:fld>
            <a:endParaRPr lang="en-CA"/>
          </a:p>
        </p:txBody>
      </p:sp>
      <p:sp>
        <p:nvSpPr>
          <p:cNvPr id="9" name="TextBox 8">
            <a:extLst>
              <a:ext uri="{FF2B5EF4-FFF2-40B4-BE49-F238E27FC236}">
                <a16:creationId xmlns:a16="http://schemas.microsoft.com/office/drawing/2014/main" id="{C498B34C-023B-466B-9787-3057BD126820}"/>
              </a:ext>
            </a:extLst>
          </p:cNvPr>
          <p:cNvSpPr txBox="1"/>
          <p:nvPr/>
        </p:nvSpPr>
        <p:spPr>
          <a:xfrm>
            <a:off x="9340746" y="506053"/>
            <a:ext cx="1888435" cy="646331"/>
          </a:xfrm>
          <a:prstGeom prst="rect">
            <a:avLst/>
          </a:prstGeom>
          <a:noFill/>
        </p:spPr>
        <p:txBody>
          <a:bodyPr wrap="square" rtlCol="0">
            <a:spAutoFit/>
          </a:bodyPr>
          <a:lstStyle/>
          <a:p>
            <a:pPr algn="ctr"/>
            <a:r>
              <a:rPr lang="en-CA" dirty="0"/>
              <a:t>Diagram taken from [9]</a:t>
            </a:r>
          </a:p>
        </p:txBody>
      </p:sp>
    </p:spTree>
    <p:extLst>
      <p:ext uri="{BB962C8B-B14F-4D97-AF65-F5344CB8AC3E}">
        <p14:creationId xmlns:p14="http://schemas.microsoft.com/office/powerpoint/2010/main" val="3945563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54FF-4C0B-421C-A5B9-25A037F37A6F}"/>
              </a:ext>
            </a:extLst>
          </p:cNvPr>
          <p:cNvSpPr>
            <a:spLocks noGrp="1"/>
          </p:cNvSpPr>
          <p:nvPr>
            <p:ph type="title"/>
          </p:nvPr>
        </p:nvSpPr>
        <p:spPr/>
        <p:txBody>
          <a:bodyPr/>
          <a:lstStyle/>
          <a:p>
            <a:r>
              <a:rPr lang="en-CA" dirty="0"/>
              <a:t>Calculating Lattice Parameters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0D2243-E40B-412B-BACB-A35BEEF624E3}"/>
                  </a:ext>
                </a:extLst>
              </p:cNvPr>
              <p:cNvSpPr>
                <a:spLocks noGrp="1"/>
              </p:cNvSpPr>
              <p:nvPr>
                <p:ph idx="1"/>
              </p:nvPr>
            </p:nvSpPr>
            <p:spPr/>
            <p:txBody>
              <a:bodyPr/>
              <a:lstStyle/>
              <a:p>
                <a:r>
                  <a:rPr lang="en-CA" dirty="0"/>
                  <a:t>The peak at 59 degrees corresponds to Nd</a:t>
                </a:r>
                <a:r>
                  <a:rPr lang="en-CA" sz="2000" dirty="0"/>
                  <a:t>0.8</a:t>
                </a:r>
                <a:r>
                  <a:rPr lang="en-CA" dirty="0"/>
                  <a:t>Sr</a:t>
                </a:r>
                <a:r>
                  <a:rPr lang="en-CA" sz="2000" dirty="0"/>
                  <a:t>0.2</a:t>
                </a:r>
                <a:r>
                  <a:rPr lang="en-CA" dirty="0"/>
                  <a:t>NiO</a:t>
                </a:r>
                <a:r>
                  <a:rPr lang="en-CA" sz="2000" dirty="0"/>
                  <a:t>3</a:t>
                </a:r>
                <a:endParaRPr lang="en-CA" dirty="0"/>
              </a:p>
              <a:p>
                <a:r>
                  <a:rPr lang="en-CA" dirty="0"/>
                  <a:t>Using Bragg’s law and the fact that </a:t>
                </a:r>
                <a14:m>
                  <m:oMath xmlns:m="http://schemas.openxmlformats.org/officeDocument/2006/math">
                    <m:sSub>
                      <m:sSubPr>
                        <m:ctrlPr>
                          <a:rPr lang="en-CA" i="1" smtClean="0">
                            <a:latin typeface="Cambria Math" panose="02040503050406030204" pitchFamily="18" charset="0"/>
                          </a:rPr>
                        </m:ctrlPr>
                      </m:sSubPr>
                      <m:e>
                        <m:r>
                          <a:rPr lang="en-CA" b="0" i="1" smtClean="0">
                            <a:latin typeface="Cambria Math" panose="02040503050406030204" pitchFamily="18" charset="0"/>
                          </a:rPr>
                          <m:t>𝑑</m:t>
                        </m:r>
                      </m:e>
                      <m:sub>
                        <m:r>
                          <a:rPr lang="en-CA" b="0" i="1" smtClean="0">
                            <a:latin typeface="Cambria Math" panose="02040503050406030204" pitchFamily="18" charset="0"/>
                          </a:rPr>
                          <m:t>002</m:t>
                        </m:r>
                      </m:sub>
                    </m:sSub>
                    <m:r>
                      <a:rPr lang="en-CA" b="0" i="1" smtClean="0">
                        <a:latin typeface="Cambria Math" panose="02040503050406030204" pitchFamily="18" charset="0"/>
                      </a:rPr>
                      <m:t>=</m:t>
                    </m:r>
                    <m:f>
                      <m:fPr>
                        <m:ctrlPr>
                          <a:rPr lang="en-CA" b="0" i="1" smtClean="0">
                            <a:latin typeface="Cambria Math" panose="02040503050406030204" pitchFamily="18" charset="0"/>
                          </a:rPr>
                        </m:ctrlPr>
                      </m:fPr>
                      <m:num>
                        <m:r>
                          <a:rPr lang="en-CA" b="0" i="1" smtClean="0">
                            <a:latin typeface="Cambria Math" panose="02040503050406030204" pitchFamily="18" charset="0"/>
                          </a:rPr>
                          <m:t>𝑐</m:t>
                        </m:r>
                      </m:num>
                      <m:den>
                        <m:r>
                          <a:rPr lang="en-CA" b="0" i="1" smtClean="0">
                            <a:latin typeface="Cambria Math" panose="02040503050406030204" pitchFamily="18" charset="0"/>
                          </a:rPr>
                          <m:t>2</m:t>
                        </m:r>
                      </m:den>
                    </m:f>
                  </m:oMath>
                </a14:m>
                <a:r>
                  <a:rPr lang="en-CA" b="0" dirty="0"/>
                  <a:t>, get</a:t>
                </a:r>
              </a:p>
              <a:p>
                <a:pPr marL="0" indent="0">
                  <a:buNone/>
                </a:pPr>
                <a:endParaRPr lang="en-CA" dirty="0"/>
              </a:p>
              <a:p>
                <a:pPr marL="0" indent="0">
                  <a:buNone/>
                </a:pPr>
                <a14:m>
                  <m:oMathPara xmlns:m="http://schemas.openxmlformats.org/officeDocument/2006/math">
                    <m:oMathParaPr>
                      <m:jc m:val="centerGroup"/>
                    </m:oMathParaPr>
                    <m:oMath xmlns:m="http://schemas.openxmlformats.org/officeDocument/2006/math">
                      <m:sSub>
                        <m:sSubPr>
                          <m:ctrlPr>
                            <a:rPr lang="en-CA" i="1" smtClean="0">
                              <a:latin typeface="Cambria Math" panose="02040503050406030204" pitchFamily="18" charset="0"/>
                            </a:rPr>
                          </m:ctrlPr>
                        </m:sSubPr>
                        <m:e>
                          <m:r>
                            <a:rPr lang="en-CA" i="1" smtClean="0">
                              <a:latin typeface="Cambria Math" panose="02040503050406030204" pitchFamily="18" charset="0"/>
                              <a:ea typeface="Cambria Math" panose="02040503050406030204" pitchFamily="18" charset="0"/>
                            </a:rPr>
                            <m:t>𝜆</m:t>
                          </m:r>
                        </m:e>
                        <m:sub>
                          <m:r>
                            <a:rPr lang="en-CA" b="0" i="1" smtClean="0">
                              <a:latin typeface="Cambria Math" panose="02040503050406030204" pitchFamily="18" charset="0"/>
                            </a:rPr>
                            <m:t>𝐶𝑜</m:t>
                          </m:r>
                        </m:sub>
                      </m:sSub>
                      <m:r>
                        <a:rPr lang="en-CA" b="0" i="1" smtClean="0">
                          <a:latin typeface="Cambria Math" panose="02040503050406030204" pitchFamily="18" charset="0"/>
                        </a:rPr>
                        <m:t>=</m:t>
                      </m:r>
                      <m:r>
                        <m:rPr>
                          <m:sty m:val="p"/>
                        </m:rPr>
                        <a:rPr lang="en-CA" b="0" i="0" smtClean="0">
                          <a:latin typeface="Cambria Math" panose="02040503050406030204" pitchFamily="18" charset="0"/>
                        </a:rPr>
                        <m:t>c</m:t>
                      </m:r>
                      <m:r>
                        <a:rPr lang="en-CA" b="0" i="0" smtClean="0">
                          <a:latin typeface="Cambria Math" panose="02040503050406030204" pitchFamily="18" charset="0"/>
                        </a:rPr>
                        <m:t> </m:t>
                      </m:r>
                      <m:r>
                        <m:rPr>
                          <m:sty m:val="p"/>
                        </m:rPr>
                        <a:rPr lang="en-CA" b="0" i="0" smtClean="0">
                          <a:latin typeface="Cambria Math" panose="02040503050406030204" pitchFamily="18" charset="0"/>
                        </a:rPr>
                        <m:t>sin</m:t>
                      </m:r>
                      <m:r>
                        <a:rPr lang="en-CA" b="0" i="1" smtClean="0">
                          <a:latin typeface="Cambria Math" panose="02040503050406030204" pitchFamily="18" charset="0"/>
                        </a:rPr>
                        <m:t>⁡</m:t>
                      </m:r>
                      <m:d>
                        <m:dPr>
                          <m:ctrlPr>
                            <a:rPr lang="en-CA" b="0" i="1" smtClean="0">
                              <a:latin typeface="Cambria Math" panose="02040503050406030204" pitchFamily="18" charset="0"/>
                            </a:rPr>
                          </m:ctrlPr>
                        </m:dPr>
                        <m:e>
                          <m:f>
                            <m:fPr>
                              <m:ctrlPr>
                                <a:rPr lang="en-CA" b="0" i="1" smtClean="0">
                                  <a:latin typeface="Cambria Math" panose="02040503050406030204" pitchFamily="18" charset="0"/>
                                </a:rPr>
                              </m:ctrlPr>
                            </m:fPr>
                            <m:num>
                              <m:r>
                                <a:rPr lang="en-CA" b="0" i="1" smtClean="0">
                                  <a:latin typeface="Cambria Math" panose="02040503050406030204" pitchFamily="18" charset="0"/>
                                </a:rPr>
                                <m:t>59</m:t>
                              </m:r>
                            </m:num>
                            <m:den>
                              <m:r>
                                <a:rPr lang="en-CA" b="0" i="1" smtClean="0">
                                  <a:latin typeface="Cambria Math" panose="02040503050406030204" pitchFamily="18" charset="0"/>
                                </a:rPr>
                                <m:t>2</m:t>
                              </m:r>
                            </m:den>
                          </m:f>
                          <m:r>
                            <a:rPr lang="en-CA" b="0" i="1" smtClean="0">
                              <a:latin typeface="Cambria Math" panose="02040503050406030204" pitchFamily="18" charset="0"/>
                            </a:rPr>
                            <m:t> </m:t>
                          </m:r>
                          <m:r>
                            <a:rPr lang="en-CA" b="0" i="1" smtClean="0">
                              <a:latin typeface="Cambria Math" panose="02040503050406030204" pitchFamily="18" charset="0"/>
                            </a:rPr>
                            <m:t>𝑑𝑒𝑔</m:t>
                          </m:r>
                        </m:e>
                      </m:d>
                    </m:oMath>
                  </m:oMathPara>
                </a14:m>
                <a:endParaRPr lang="en-CA" dirty="0"/>
              </a:p>
              <a:p>
                <a:r>
                  <a:rPr lang="en-CA" dirty="0"/>
                  <a:t>Thus, the c-axis lattice parameter of Nd</a:t>
                </a:r>
                <a:r>
                  <a:rPr lang="en-CA" sz="2000" dirty="0"/>
                  <a:t>0.8</a:t>
                </a:r>
                <a:r>
                  <a:rPr lang="en-CA" dirty="0"/>
                  <a:t>Sr</a:t>
                </a:r>
                <a:r>
                  <a:rPr lang="en-CA" sz="2000" dirty="0"/>
                  <a:t>0.2</a:t>
                </a:r>
                <a:r>
                  <a:rPr lang="en-CA" dirty="0"/>
                  <a:t>NiO</a:t>
                </a:r>
                <a:r>
                  <a:rPr lang="en-CA" sz="2000" dirty="0"/>
                  <a:t>3 </a:t>
                </a:r>
                <a:r>
                  <a:rPr lang="en-CA" dirty="0"/>
                  <a:t>is </a:t>
                </a:r>
                <a14:m>
                  <m:oMath xmlns:m="http://schemas.openxmlformats.org/officeDocument/2006/math">
                    <m:r>
                      <a:rPr lang="en-CA" b="0" i="1" smtClean="0">
                        <a:latin typeface="Cambria Math" panose="02040503050406030204" pitchFamily="18" charset="0"/>
                      </a:rPr>
                      <m:t>𝑐</m:t>
                    </m:r>
                    <m:r>
                      <a:rPr lang="en-CA" b="0" i="1" smtClean="0">
                        <a:latin typeface="Cambria Math" panose="02040503050406030204" pitchFamily="18" charset="0"/>
                      </a:rPr>
                      <m:t>=</m:t>
                    </m:r>
                  </m:oMath>
                </a14:m>
                <a:r>
                  <a:rPr lang="en-CA" dirty="0"/>
                  <a:t> 3.64 A</a:t>
                </a:r>
              </a:p>
              <a:p>
                <a:r>
                  <a:rPr lang="en-CA" dirty="0"/>
                  <a:t>This result agrees with [1] and implies that the film’s c-axis is being compressed due to strain from the substrate</a:t>
                </a:r>
              </a:p>
            </p:txBody>
          </p:sp>
        </mc:Choice>
        <mc:Fallback xmlns="">
          <p:sp>
            <p:nvSpPr>
              <p:cNvPr id="3" name="Content Placeholder 2">
                <a:extLst>
                  <a:ext uri="{FF2B5EF4-FFF2-40B4-BE49-F238E27FC236}">
                    <a16:creationId xmlns:a16="http://schemas.microsoft.com/office/drawing/2014/main" id="{D80D2243-E40B-412B-BACB-A35BEEF624E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CA">
                    <a:noFill/>
                  </a:rPr>
                  <a:t> </a:t>
                </a:r>
              </a:p>
            </p:txBody>
          </p:sp>
        </mc:Fallback>
      </mc:AlternateContent>
      <p:sp>
        <p:nvSpPr>
          <p:cNvPr id="4" name="Slide Number Placeholder 3">
            <a:extLst>
              <a:ext uri="{FF2B5EF4-FFF2-40B4-BE49-F238E27FC236}">
                <a16:creationId xmlns:a16="http://schemas.microsoft.com/office/drawing/2014/main" id="{948FF8C5-7DFC-4767-85D4-AC78F662EAE5}"/>
              </a:ext>
            </a:extLst>
          </p:cNvPr>
          <p:cNvSpPr>
            <a:spLocks noGrp="1"/>
          </p:cNvSpPr>
          <p:nvPr>
            <p:ph type="sldNum" sz="quarter" idx="12"/>
          </p:nvPr>
        </p:nvSpPr>
        <p:spPr/>
        <p:txBody>
          <a:bodyPr/>
          <a:lstStyle/>
          <a:p>
            <a:fld id="{C73482F5-C5D6-43F9-8BC2-6BFAB3A5321B}" type="slidenum">
              <a:rPr lang="en-CA" smtClean="0"/>
              <a:t>32</a:t>
            </a:fld>
            <a:endParaRPr lang="en-CA"/>
          </a:p>
        </p:txBody>
      </p:sp>
    </p:spTree>
    <p:extLst>
      <p:ext uri="{BB962C8B-B14F-4D97-AF65-F5344CB8AC3E}">
        <p14:creationId xmlns:p14="http://schemas.microsoft.com/office/powerpoint/2010/main" val="427029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DA11DF-CEE8-4E3F-87E9-984AEF8983F9}"/>
              </a:ext>
            </a:extLst>
          </p:cNvPr>
          <p:cNvSpPr>
            <a:spLocks noGrp="1"/>
          </p:cNvSpPr>
          <p:nvPr>
            <p:ph type="sldNum" sz="quarter" idx="12"/>
          </p:nvPr>
        </p:nvSpPr>
        <p:spPr/>
        <p:txBody>
          <a:bodyPr/>
          <a:lstStyle/>
          <a:p>
            <a:fld id="{C73482F5-C5D6-43F9-8BC2-6BFAB3A5321B}" type="slidenum">
              <a:rPr lang="en-CA" smtClean="0"/>
              <a:t>33</a:t>
            </a:fld>
            <a:endParaRPr lang="en-CA"/>
          </a:p>
        </p:txBody>
      </p:sp>
    </p:spTree>
    <p:extLst>
      <p:ext uri="{BB962C8B-B14F-4D97-AF65-F5344CB8AC3E}">
        <p14:creationId xmlns:p14="http://schemas.microsoft.com/office/powerpoint/2010/main" val="3368107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353E-BF3A-40DF-8477-8F1AD3224194}"/>
              </a:ext>
            </a:extLst>
          </p:cNvPr>
          <p:cNvSpPr>
            <a:spLocks noGrp="1"/>
          </p:cNvSpPr>
          <p:nvPr>
            <p:ph type="title"/>
          </p:nvPr>
        </p:nvSpPr>
        <p:spPr/>
        <p:txBody>
          <a:bodyPr/>
          <a:lstStyle/>
          <a:p>
            <a:r>
              <a:rPr lang="en-CA" dirty="0"/>
              <a:t>Justification of Slide 15</a:t>
            </a:r>
          </a:p>
        </p:txBody>
      </p:sp>
      <p:sp>
        <p:nvSpPr>
          <p:cNvPr id="4" name="Slide Number Placeholder 3">
            <a:extLst>
              <a:ext uri="{FF2B5EF4-FFF2-40B4-BE49-F238E27FC236}">
                <a16:creationId xmlns:a16="http://schemas.microsoft.com/office/drawing/2014/main" id="{52200B89-8E56-41BF-9029-F6AB22587BF7}"/>
              </a:ext>
            </a:extLst>
          </p:cNvPr>
          <p:cNvSpPr>
            <a:spLocks noGrp="1"/>
          </p:cNvSpPr>
          <p:nvPr>
            <p:ph type="sldNum" sz="quarter" idx="12"/>
          </p:nvPr>
        </p:nvSpPr>
        <p:spPr/>
        <p:txBody>
          <a:bodyPr/>
          <a:lstStyle/>
          <a:p>
            <a:fld id="{C73482F5-C5D6-43F9-8BC2-6BFAB3A5321B}" type="slidenum">
              <a:rPr lang="en-CA" smtClean="0"/>
              <a:t>34</a:t>
            </a:fld>
            <a:endParaRPr lang="en-CA"/>
          </a:p>
        </p:txBody>
      </p:sp>
      <p:pic>
        <p:nvPicPr>
          <p:cNvPr id="6" name="Picture 5" descr="Diagram, schematic&#10;&#10;Description automatically generated">
            <a:extLst>
              <a:ext uri="{FF2B5EF4-FFF2-40B4-BE49-F238E27FC236}">
                <a16:creationId xmlns:a16="http://schemas.microsoft.com/office/drawing/2014/main" id="{FA0C8ED7-E939-4508-B576-91C0701FAB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64" y="517897"/>
            <a:ext cx="5029136" cy="6021015"/>
          </a:xfrm>
          <a:prstGeom prst="rect">
            <a:avLst/>
          </a:prstGeom>
        </p:spPr>
      </p:pic>
      <p:sp>
        <p:nvSpPr>
          <p:cNvPr id="7" name="TextBox 6">
            <a:extLst>
              <a:ext uri="{FF2B5EF4-FFF2-40B4-BE49-F238E27FC236}">
                <a16:creationId xmlns:a16="http://schemas.microsoft.com/office/drawing/2014/main" id="{212D7264-619A-4171-B449-DC0F13721587}"/>
              </a:ext>
            </a:extLst>
          </p:cNvPr>
          <p:cNvSpPr txBox="1"/>
          <p:nvPr/>
        </p:nvSpPr>
        <p:spPr>
          <a:xfrm>
            <a:off x="4810539" y="5960832"/>
            <a:ext cx="3190460" cy="369332"/>
          </a:xfrm>
          <a:prstGeom prst="rect">
            <a:avLst/>
          </a:prstGeom>
          <a:noFill/>
        </p:spPr>
        <p:txBody>
          <a:bodyPr wrap="square" rtlCol="0">
            <a:spAutoFit/>
          </a:bodyPr>
          <a:lstStyle/>
          <a:p>
            <a:r>
              <a:rPr lang="en-CA" dirty="0"/>
              <a:t>Diagram from [6]</a:t>
            </a:r>
          </a:p>
        </p:txBody>
      </p:sp>
    </p:spTree>
    <p:extLst>
      <p:ext uri="{BB962C8B-B14F-4D97-AF65-F5344CB8AC3E}">
        <p14:creationId xmlns:p14="http://schemas.microsoft.com/office/powerpoint/2010/main" val="327134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D86D85-7855-05CB-4FC9-BF9A4AD57B7A}"/>
              </a:ext>
            </a:extLst>
          </p:cNvPr>
          <p:cNvSpPr>
            <a:spLocks noGrp="1"/>
          </p:cNvSpPr>
          <p:nvPr>
            <p:ph type="sldNum" sz="quarter" idx="12"/>
          </p:nvPr>
        </p:nvSpPr>
        <p:spPr/>
        <p:txBody>
          <a:bodyPr/>
          <a:lstStyle/>
          <a:p>
            <a:fld id="{C73482F5-C5D6-43F9-8BC2-6BFAB3A5321B}" type="slidenum">
              <a:rPr lang="en-CA" smtClean="0"/>
              <a:t>35</a:t>
            </a:fld>
            <a:endParaRPr lang="en-CA"/>
          </a:p>
        </p:txBody>
      </p:sp>
      <p:pic>
        <p:nvPicPr>
          <p:cNvPr id="6" name="Picture 5" descr="Chart&#10;&#10;Description automatically generated">
            <a:extLst>
              <a:ext uri="{FF2B5EF4-FFF2-40B4-BE49-F238E27FC236}">
                <a16:creationId xmlns:a16="http://schemas.microsoft.com/office/drawing/2014/main" id="{4FBFEA58-653C-E645-829B-C7123EAD3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28" y="580638"/>
            <a:ext cx="11704343" cy="5696723"/>
          </a:xfrm>
          <a:prstGeom prst="rect">
            <a:avLst/>
          </a:prstGeom>
        </p:spPr>
      </p:pic>
      <p:sp>
        <p:nvSpPr>
          <p:cNvPr id="7" name="TextBox 6">
            <a:extLst>
              <a:ext uri="{FF2B5EF4-FFF2-40B4-BE49-F238E27FC236}">
                <a16:creationId xmlns:a16="http://schemas.microsoft.com/office/drawing/2014/main" id="{49F7DFFA-DBF3-E72E-EA6E-30B9563B1778}"/>
              </a:ext>
            </a:extLst>
          </p:cNvPr>
          <p:cNvSpPr txBox="1"/>
          <p:nvPr/>
        </p:nvSpPr>
        <p:spPr>
          <a:xfrm>
            <a:off x="4098545" y="1904135"/>
            <a:ext cx="1371600" cy="369332"/>
          </a:xfrm>
          <a:prstGeom prst="rect">
            <a:avLst/>
          </a:prstGeom>
          <a:noFill/>
        </p:spPr>
        <p:txBody>
          <a:bodyPr wrap="square" rtlCol="0">
            <a:spAutoFit/>
          </a:bodyPr>
          <a:lstStyle/>
          <a:p>
            <a:r>
              <a:rPr lang="en-CA" dirty="0"/>
              <a:t>SrTiO</a:t>
            </a:r>
            <a:r>
              <a:rPr lang="en-CA" sz="1400" dirty="0"/>
              <a:t>3</a:t>
            </a:r>
            <a:r>
              <a:rPr lang="en-CA" dirty="0"/>
              <a:t> (001)</a:t>
            </a:r>
          </a:p>
        </p:txBody>
      </p:sp>
      <p:sp>
        <p:nvSpPr>
          <p:cNvPr id="8" name="TextBox 7">
            <a:extLst>
              <a:ext uri="{FF2B5EF4-FFF2-40B4-BE49-F238E27FC236}">
                <a16:creationId xmlns:a16="http://schemas.microsoft.com/office/drawing/2014/main" id="{BF153512-F09A-38ED-7869-B89BEF25CF73}"/>
              </a:ext>
            </a:extLst>
          </p:cNvPr>
          <p:cNvSpPr txBox="1"/>
          <p:nvPr/>
        </p:nvSpPr>
        <p:spPr>
          <a:xfrm>
            <a:off x="7429176" y="1345960"/>
            <a:ext cx="1371600" cy="369332"/>
          </a:xfrm>
          <a:prstGeom prst="rect">
            <a:avLst/>
          </a:prstGeom>
          <a:noFill/>
        </p:spPr>
        <p:txBody>
          <a:bodyPr wrap="square" rtlCol="0">
            <a:spAutoFit/>
          </a:bodyPr>
          <a:lstStyle/>
          <a:p>
            <a:r>
              <a:rPr lang="en-CA" dirty="0"/>
              <a:t>SrTiO</a:t>
            </a:r>
            <a:r>
              <a:rPr lang="en-CA" sz="1400" dirty="0"/>
              <a:t>3</a:t>
            </a:r>
            <a:r>
              <a:rPr lang="en-CA" dirty="0"/>
              <a:t> (002)</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697FD084-8770-4FCA-09B4-3BCC2BF17A1D}"/>
                  </a:ext>
                </a:extLst>
              </p14:cNvPr>
              <p14:cNvContentPartPr/>
              <p14:nvPr/>
            </p14:nvContentPartPr>
            <p14:xfrm>
              <a:off x="4603336" y="1987278"/>
              <a:ext cx="360" cy="360"/>
            </p14:xfrm>
          </p:contentPart>
        </mc:Choice>
        <mc:Fallback xmlns="">
          <p:pic>
            <p:nvPicPr>
              <p:cNvPr id="9" name="Ink 8">
                <a:extLst>
                  <a:ext uri="{FF2B5EF4-FFF2-40B4-BE49-F238E27FC236}">
                    <a16:creationId xmlns:a16="http://schemas.microsoft.com/office/drawing/2014/main" id="{697FD084-8770-4FCA-09B4-3BCC2BF17A1D}"/>
                  </a:ext>
                </a:extLst>
              </p:cNvPr>
              <p:cNvPicPr/>
              <p:nvPr/>
            </p:nvPicPr>
            <p:blipFill>
              <a:blip r:embed="rId4"/>
              <a:stretch>
                <a:fillRect/>
              </a:stretch>
            </p:blipFill>
            <p:spPr>
              <a:xfrm>
                <a:off x="4594696" y="19786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486EC893-DFD2-3F42-AE9F-9DAAE5C4A011}"/>
                  </a:ext>
                </a:extLst>
              </p14:cNvPr>
              <p14:cNvContentPartPr/>
              <p14:nvPr/>
            </p14:nvContentPartPr>
            <p14:xfrm>
              <a:off x="4492096" y="2083038"/>
              <a:ext cx="360" cy="360"/>
            </p14:xfrm>
          </p:contentPart>
        </mc:Choice>
        <mc:Fallback xmlns="">
          <p:pic>
            <p:nvPicPr>
              <p:cNvPr id="10" name="Ink 9">
                <a:extLst>
                  <a:ext uri="{FF2B5EF4-FFF2-40B4-BE49-F238E27FC236}">
                    <a16:creationId xmlns:a16="http://schemas.microsoft.com/office/drawing/2014/main" id="{486EC893-DFD2-3F42-AE9F-9DAAE5C4A011}"/>
                  </a:ext>
                </a:extLst>
              </p:cNvPr>
              <p:cNvPicPr/>
              <p:nvPr/>
            </p:nvPicPr>
            <p:blipFill>
              <a:blip r:embed="rId4"/>
              <a:stretch>
                <a:fillRect/>
              </a:stretch>
            </p:blipFill>
            <p:spPr>
              <a:xfrm>
                <a:off x="4483096" y="207403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2E3A1454-5C89-9385-9B80-E94745255E5E}"/>
                  </a:ext>
                </a:extLst>
              </p14:cNvPr>
              <p14:cNvContentPartPr/>
              <p14:nvPr/>
            </p14:nvContentPartPr>
            <p14:xfrm>
              <a:off x="4961176" y="2185998"/>
              <a:ext cx="360" cy="360"/>
            </p14:xfrm>
          </p:contentPart>
        </mc:Choice>
        <mc:Fallback xmlns="">
          <p:pic>
            <p:nvPicPr>
              <p:cNvPr id="13" name="Ink 12">
                <a:extLst>
                  <a:ext uri="{FF2B5EF4-FFF2-40B4-BE49-F238E27FC236}">
                    <a16:creationId xmlns:a16="http://schemas.microsoft.com/office/drawing/2014/main" id="{2E3A1454-5C89-9385-9B80-E94745255E5E}"/>
                  </a:ext>
                </a:extLst>
              </p:cNvPr>
              <p:cNvPicPr/>
              <p:nvPr/>
            </p:nvPicPr>
            <p:blipFill>
              <a:blip r:embed="rId4"/>
              <a:stretch>
                <a:fillRect/>
              </a:stretch>
            </p:blipFill>
            <p:spPr>
              <a:xfrm>
                <a:off x="4952536" y="2177358"/>
                <a:ext cx="18000" cy="18000"/>
              </a:xfrm>
              <a:prstGeom prst="rect">
                <a:avLst/>
              </a:prstGeom>
            </p:spPr>
          </p:pic>
        </mc:Fallback>
      </mc:AlternateContent>
    </p:spTree>
    <p:extLst>
      <p:ext uri="{BB962C8B-B14F-4D97-AF65-F5344CB8AC3E}">
        <p14:creationId xmlns:p14="http://schemas.microsoft.com/office/powerpoint/2010/main" val="31917915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8D311D-F8DF-D91D-277B-2EE54C41F832}"/>
              </a:ext>
            </a:extLst>
          </p:cNvPr>
          <p:cNvSpPr>
            <a:spLocks noGrp="1"/>
          </p:cNvSpPr>
          <p:nvPr>
            <p:ph type="sldNum" sz="quarter" idx="12"/>
          </p:nvPr>
        </p:nvSpPr>
        <p:spPr/>
        <p:txBody>
          <a:bodyPr/>
          <a:lstStyle/>
          <a:p>
            <a:fld id="{C73482F5-C5D6-43F9-8BC2-6BFAB3A5321B}" type="slidenum">
              <a:rPr lang="en-CA" smtClean="0"/>
              <a:t>36</a:t>
            </a:fld>
            <a:endParaRPr lang="en-CA"/>
          </a:p>
        </p:txBody>
      </p:sp>
      <p:pic>
        <p:nvPicPr>
          <p:cNvPr id="6" name="Picture 5" descr="Chart, line chart&#10;&#10;Description automatically generated">
            <a:extLst>
              <a:ext uri="{FF2B5EF4-FFF2-40B4-BE49-F238E27FC236}">
                <a16:creationId xmlns:a16="http://schemas.microsoft.com/office/drawing/2014/main" id="{BB2369E2-74A0-7F8C-96FE-DD92B5DF89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496" y="821332"/>
            <a:ext cx="9429008" cy="4550767"/>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638652F-D9D3-9D6D-4B19-70F6DE70217A}"/>
                  </a:ext>
                </a:extLst>
              </p14:cNvPr>
              <p14:cNvContentPartPr/>
              <p14:nvPr/>
            </p14:nvContentPartPr>
            <p14:xfrm>
              <a:off x="1401600" y="2474720"/>
              <a:ext cx="202680" cy="366480"/>
            </p14:xfrm>
          </p:contentPart>
        </mc:Choice>
        <mc:Fallback xmlns="">
          <p:pic>
            <p:nvPicPr>
              <p:cNvPr id="7" name="Ink 6">
                <a:extLst>
                  <a:ext uri="{FF2B5EF4-FFF2-40B4-BE49-F238E27FC236}">
                    <a16:creationId xmlns:a16="http://schemas.microsoft.com/office/drawing/2014/main" id="{7638652F-D9D3-9D6D-4B19-70F6DE70217A}"/>
                  </a:ext>
                </a:extLst>
              </p:cNvPr>
              <p:cNvPicPr/>
              <p:nvPr/>
            </p:nvPicPr>
            <p:blipFill>
              <a:blip r:embed="rId4"/>
              <a:stretch>
                <a:fillRect/>
              </a:stretch>
            </p:blipFill>
            <p:spPr>
              <a:xfrm>
                <a:off x="1392960" y="2466080"/>
                <a:ext cx="2203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40DA3D2F-9DA2-50F6-F653-F616FAE8605E}"/>
                  </a:ext>
                </a:extLst>
              </p14:cNvPr>
              <p14:cNvContentPartPr/>
              <p14:nvPr/>
            </p14:nvContentPartPr>
            <p14:xfrm>
              <a:off x="1479465" y="2531465"/>
              <a:ext cx="143280" cy="218520"/>
            </p14:xfrm>
          </p:contentPart>
        </mc:Choice>
        <mc:Fallback xmlns="">
          <p:pic>
            <p:nvPicPr>
              <p:cNvPr id="8" name="Ink 7">
                <a:extLst>
                  <a:ext uri="{FF2B5EF4-FFF2-40B4-BE49-F238E27FC236}">
                    <a16:creationId xmlns:a16="http://schemas.microsoft.com/office/drawing/2014/main" id="{40DA3D2F-9DA2-50F6-F653-F616FAE8605E}"/>
                  </a:ext>
                </a:extLst>
              </p:cNvPr>
              <p:cNvPicPr/>
              <p:nvPr/>
            </p:nvPicPr>
            <p:blipFill>
              <a:blip r:embed="rId6"/>
              <a:stretch>
                <a:fillRect/>
              </a:stretch>
            </p:blipFill>
            <p:spPr>
              <a:xfrm>
                <a:off x="1470825" y="2522465"/>
                <a:ext cx="1609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35D246A0-DD3B-5172-013D-BD54CBD9F14E}"/>
                  </a:ext>
                </a:extLst>
              </p14:cNvPr>
              <p14:cNvContentPartPr/>
              <p14:nvPr/>
            </p14:nvContentPartPr>
            <p14:xfrm>
              <a:off x="1592865" y="2576825"/>
              <a:ext cx="126000" cy="91080"/>
            </p14:xfrm>
          </p:contentPart>
        </mc:Choice>
        <mc:Fallback xmlns="">
          <p:pic>
            <p:nvPicPr>
              <p:cNvPr id="9" name="Ink 8">
                <a:extLst>
                  <a:ext uri="{FF2B5EF4-FFF2-40B4-BE49-F238E27FC236}">
                    <a16:creationId xmlns:a16="http://schemas.microsoft.com/office/drawing/2014/main" id="{35D246A0-DD3B-5172-013D-BD54CBD9F14E}"/>
                  </a:ext>
                </a:extLst>
              </p:cNvPr>
              <p:cNvPicPr/>
              <p:nvPr/>
            </p:nvPicPr>
            <p:blipFill>
              <a:blip r:embed="rId8"/>
              <a:stretch>
                <a:fillRect/>
              </a:stretch>
            </p:blipFill>
            <p:spPr>
              <a:xfrm>
                <a:off x="1584225" y="2567825"/>
                <a:ext cx="143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77E66E1E-9C4A-F8A4-7F1D-6A521801BB25}"/>
                  </a:ext>
                </a:extLst>
              </p14:cNvPr>
              <p14:cNvContentPartPr/>
              <p14:nvPr/>
            </p14:nvContentPartPr>
            <p14:xfrm>
              <a:off x="1466865" y="2535785"/>
              <a:ext cx="204840" cy="642960"/>
            </p14:xfrm>
          </p:contentPart>
        </mc:Choice>
        <mc:Fallback xmlns="">
          <p:pic>
            <p:nvPicPr>
              <p:cNvPr id="10" name="Ink 9">
                <a:extLst>
                  <a:ext uri="{FF2B5EF4-FFF2-40B4-BE49-F238E27FC236}">
                    <a16:creationId xmlns:a16="http://schemas.microsoft.com/office/drawing/2014/main" id="{77E66E1E-9C4A-F8A4-7F1D-6A521801BB25}"/>
                  </a:ext>
                </a:extLst>
              </p:cNvPr>
              <p:cNvPicPr/>
              <p:nvPr/>
            </p:nvPicPr>
            <p:blipFill>
              <a:blip r:embed="rId10"/>
              <a:stretch>
                <a:fillRect/>
              </a:stretch>
            </p:blipFill>
            <p:spPr>
              <a:xfrm>
                <a:off x="1458225" y="2526785"/>
                <a:ext cx="222480" cy="660600"/>
              </a:xfrm>
              <a:prstGeom prst="rect">
                <a:avLst/>
              </a:prstGeom>
            </p:spPr>
          </p:pic>
        </mc:Fallback>
      </mc:AlternateContent>
      <p:grpSp>
        <p:nvGrpSpPr>
          <p:cNvPr id="13" name="Group 12">
            <a:extLst>
              <a:ext uri="{FF2B5EF4-FFF2-40B4-BE49-F238E27FC236}">
                <a16:creationId xmlns:a16="http://schemas.microsoft.com/office/drawing/2014/main" id="{CF6A6110-0028-2E6E-0D75-8075DD0699C4}"/>
              </a:ext>
            </a:extLst>
          </p:cNvPr>
          <p:cNvGrpSpPr/>
          <p:nvPr/>
        </p:nvGrpSpPr>
        <p:grpSpPr>
          <a:xfrm>
            <a:off x="1476585" y="2925305"/>
            <a:ext cx="195120" cy="386640"/>
            <a:chOff x="1476585" y="2925305"/>
            <a:chExt cx="195120" cy="386640"/>
          </a:xfrm>
        </p:grpSpPr>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1E3AB364-2CA4-01C0-00EA-31C616248436}"/>
                    </a:ext>
                  </a:extLst>
                </p14:cNvPr>
                <p14:cNvContentPartPr/>
                <p14:nvPr/>
              </p14:nvContentPartPr>
              <p14:xfrm>
                <a:off x="1476585" y="2925305"/>
                <a:ext cx="195120" cy="386640"/>
              </p14:xfrm>
            </p:contentPart>
          </mc:Choice>
          <mc:Fallback xmlns="">
            <p:pic>
              <p:nvPicPr>
                <p:cNvPr id="11" name="Ink 10">
                  <a:extLst>
                    <a:ext uri="{FF2B5EF4-FFF2-40B4-BE49-F238E27FC236}">
                      <a16:creationId xmlns:a16="http://schemas.microsoft.com/office/drawing/2014/main" id="{1E3AB364-2CA4-01C0-00EA-31C616248436}"/>
                    </a:ext>
                  </a:extLst>
                </p:cNvPr>
                <p:cNvPicPr/>
                <p:nvPr/>
              </p:nvPicPr>
              <p:blipFill>
                <a:blip r:embed="rId12"/>
                <a:stretch>
                  <a:fillRect/>
                </a:stretch>
              </p:blipFill>
              <p:spPr>
                <a:xfrm>
                  <a:off x="1467945" y="2916665"/>
                  <a:ext cx="2127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5D691A88-79A2-793B-45A5-F15ED2A3B74F}"/>
                    </a:ext>
                  </a:extLst>
                </p14:cNvPr>
                <p14:cNvContentPartPr/>
                <p14:nvPr/>
              </p14:nvContentPartPr>
              <p14:xfrm>
                <a:off x="1562265" y="2972105"/>
                <a:ext cx="81720" cy="276840"/>
              </p14:xfrm>
            </p:contentPart>
          </mc:Choice>
          <mc:Fallback xmlns="">
            <p:pic>
              <p:nvPicPr>
                <p:cNvPr id="12" name="Ink 11">
                  <a:extLst>
                    <a:ext uri="{FF2B5EF4-FFF2-40B4-BE49-F238E27FC236}">
                      <a16:creationId xmlns:a16="http://schemas.microsoft.com/office/drawing/2014/main" id="{5D691A88-79A2-793B-45A5-F15ED2A3B74F}"/>
                    </a:ext>
                  </a:extLst>
                </p:cNvPr>
                <p:cNvPicPr/>
                <p:nvPr/>
              </p:nvPicPr>
              <p:blipFill>
                <a:blip r:embed="rId14"/>
                <a:stretch>
                  <a:fillRect/>
                </a:stretch>
              </p:blipFill>
              <p:spPr>
                <a:xfrm>
                  <a:off x="1553625" y="2963105"/>
                  <a:ext cx="99360" cy="29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D087AB91-4025-EB25-C12C-A616EC1475AE}"/>
                  </a:ext>
                </a:extLst>
              </p14:cNvPr>
              <p14:cNvContentPartPr/>
              <p14:nvPr/>
            </p14:nvContentPartPr>
            <p14:xfrm>
              <a:off x="6032176" y="5094438"/>
              <a:ext cx="616680" cy="298080"/>
            </p14:xfrm>
          </p:contentPart>
        </mc:Choice>
        <mc:Fallback xmlns="">
          <p:pic>
            <p:nvPicPr>
              <p:cNvPr id="14" name="Ink 13">
                <a:extLst>
                  <a:ext uri="{FF2B5EF4-FFF2-40B4-BE49-F238E27FC236}">
                    <a16:creationId xmlns:a16="http://schemas.microsoft.com/office/drawing/2014/main" id="{D087AB91-4025-EB25-C12C-A616EC1475AE}"/>
                  </a:ext>
                </a:extLst>
              </p:cNvPr>
              <p:cNvPicPr/>
              <p:nvPr/>
            </p:nvPicPr>
            <p:blipFill>
              <a:blip r:embed="rId16"/>
              <a:stretch>
                <a:fillRect/>
              </a:stretch>
            </p:blipFill>
            <p:spPr>
              <a:xfrm>
                <a:off x="6023176" y="5085798"/>
                <a:ext cx="634320" cy="315720"/>
              </a:xfrm>
              <a:prstGeom prst="rect">
                <a:avLst/>
              </a:prstGeom>
            </p:spPr>
          </p:pic>
        </mc:Fallback>
      </mc:AlternateContent>
      <p:sp>
        <p:nvSpPr>
          <p:cNvPr id="15" name="TextBox 14">
            <a:extLst>
              <a:ext uri="{FF2B5EF4-FFF2-40B4-BE49-F238E27FC236}">
                <a16:creationId xmlns:a16="http://schemas.microsoft.com/office/drawing/2014/main" id="{2B4E0251-82DF-4292-B337-AFD6C49A1B09}"/>
              </a:ext>
            </a:extLst>
          </p:cNvPr>
          <p:cNvSpPr txBox="1"/>
          <p:nvPr/>
        </p:nvSpPr>
        <p:spPr>
          <a:xfrm>
            <a:off x="5241023" y="5106586"/>
            <a:ext cx="1709953" cy="369332"/>
          </a:xfrm>
          <a:prstGeom prst="rect">
            <a:avLst/>
          </a:prstGeom>
          <a:noFill/>
        </p:spPr>
        <p:txBody>
          <a:bodyPr wrap="square" rtlCol="0">
            <a:spAutoFit/>
          </a:bodyPr>
          <a:lstStyle/>
          <a:p>
            <a:pPr algn="ctr"/>
            <a:r>
              <a:rPr lang="en-CA" dirty="0"/>
              <a:t>Thickness [nm]</a:t>
            </a:r>
          </a:p>
        </p:txBody>
      </p:sp>
      <p:sp>
        <p:nvSpPr>
          <p:cNvPr id="16" name="TextBox 15">
            <a:extLst>
              <a:ext uri="{FF2B5EF4-FFF2-40B4-BE49-F238E27FC236}">
                <a16:creationId xmlns:a16="http://schemas.microsoft.com/office/drawing/2014/main" id="{7333B534-C6E2-0C00-AFAC-76A507591C09}"/>
              </a:ext>
            </a:extLst>
          </p:cNvPr>
          <p:cNvSpPr txBox="1"/>
          <p:nvPr/>
        </p:nvSpPr>
        <p:spPr>
          <a:xfrm>
            <a:off x="229921" y="2540980"/>
            <a:ext cx="1709953" cy="369332"/>
          </a:xfrm>
          <a:prstGeom prst="rect">
            <a:avLst/>
          </a:prstGeom>
          <a:noFill/>
        </p:spPr>
        <p:txBody>
          <a:bodyPr wrap="square" rtlCol="0">
            <a:spAutoFit/>
          </a:bodyPr>
          <a:lstStyle/>
          <a:p>
            <a:pPr algn="ctr"/>
            <a:r>
              <a:rPr lang="en-CA" dirty="0"/>
              <a:t>Frequency</a:t>
            </a:r>
          </a:p>
        </p:txBody>
      </p:sp>
      <p:sp>
        <p:nvSpPr>
          <p:cNvPr id="17" name="TextBox 16">
            <a:extLst>
              <a:ext uri="{FF2B5EF4-FFF2-40B4-BE49-F238E27FC236}">
                <a16:creationId xmlns:a16="http://schemas.microsoft.com/office/drawing/2014/main" id="{DDFC0AA1-ECF8-C95B-C975-21E27448A1E1}"/>
              </a:ext>
            </a:extLst>
          </p:cNvPr>
          <p:cNvSpPr txBox="1"/>
          <p:nvPr/>
        </p:nvSpPr>
        <p:spPr>
          <a:xfrm>
            <a:off x="3801399" y="452000"/>
            <a:ext cx="4589199" cy="369332"/>
          </a:xfrm>
          <a:prstGeom prst="rect">
            <a:avLst/>
          </a:prstGeom>
          <a:noFill/>
        </p:spPr>
        <p:txBody>
          <a:bodyPr wrap="square" rtlCol="0">
            <a:spAutoFit/>
          </a:bodyPr>
          <a:lstStyle/>
          <a:p>
            <a:pPr algn="ctr"/>
            <a:r>
              <a:rPr lang="en-CA" dirty="0"/>
              <a:t>Distribution of Thickness in Etched Film</a:t>
            </a:r>
          </a:p>
        </p:txBody>
      </p:sp>
    </p:spTree>
    <p:extLst>
      <p:ext uri="{BB962C8B-B14F-4D97-AF65-F5344CB8AC3E}">
        <p14:creationId xmlns:p14="http://schemas.microsoft.com/office/powerpoint/2010/main" val="386049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21F64-F902-449D-96EF-33B9F31A8CAB}"/>
              </a:ext>
            </a:extLst>
          </p:cNvPr>
          <p:cNvSpPr>
            <a:spLocks noGrp="1"/>
          </p:cNvSpPr>
          <p:nvPr>
            <p:ph type="title"/>
          </p:nvPr>
        </p:nvSpPr>
        <p:spPr>
          <a:xfrm>
            <a:off x="838200" y="2766218"/>
            <a:ext cx="10515600" cy="1325563"/>
          </a:xfrm>
        </p:spPr>
        <p:txBody>
          <a:bodyPr/>
          <a:lstStyle/>
          <a:p>
            <a:pPr algn="ctr"/>
            <a:r>
              <a:rPr lang="en-CA" dirty="0"/>
              <a:t>Experimental Apparatus</a:t>
            </a:r>
          </a:p>
        </p:txBody>
      </p:sp>
      <p:sp>
        <p:nvSpPr>
          <p:cNvPr id="3" name="Slide Number Placeholder 2">
            <a:extLst>
              <a:ext uri="{FF2B5EF4-FFF2-40B4-BE49-F238E27FC236}">
                <a16:creationId xmlns:a16="http://schemas.microsoft.com/office/drawing/2014/main" id="{E60A139C-2CAA-4283-9419-1860B6B35351}"/>
              </a:ext>
            </a:extLst>
          </p:cNvPr>
          <p:cNvSpPr>
            <a:spLocks noGrp="1"/>
          </p:cNvSpPr>
          <p:nvPr>
            <p:ph type="sldNum" sz="quarter" idx="12"/>
          </p:nvPr>
        </p:nvSpPr>
        <p:spPr/>
        <p:txBody>
          <a:bodyPr/>
          <a:lstStyle/>
          <a:p>
            <a:fld id="{C73482F5-C5D6-43F9-8BC2-6BFAB3A5321B}" type="slidenum">
              <a:rPr lang="en-CA" smtClean="0"/>
              <a:t>4</a:t>
            </a:fld>
            <a:endParaRPr lang="en-CA"/>
          </a:p>
        </p:txBody>
      </p:sp>
    </p:spTree>
    <p:extLst>
      <p:ext uri="{BB962C8B-B14F-4D97-AF65-F5344CB8AC3E}">
        <p14:creationId xmlns:p14="http://schemas.microsoft.com/office/powerpoint/2010/main" val="2785998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7F9D-CFC6-4570-A705-D6346B93E625}"/>
              </a:ext>
            </a:extLst>
          </p:cNvPr>
          <p:cNvSpPr>
            <a:spLocks noGrp="1"/>
          </p:cNvSpPr>
          <p:nvPr>
            <p:ph type="title"/>
          </p:nvPr>
        </p:nvSpPr>
        <p:spPr/>
        <p:txBody>
          <a:bodyPr/>
          <a:lstStyle/>
          <a:p>
            <a:r>
              <a:rPr lang="en-CA" dirty="0"/>
              <a:t>X-Ray Diffraction (XRD)</a:t>
            </a:r>
          </a:p>
        </p:txBody>
      </p:sp>
      <p:sp>
        <p:nvSpPr>
          <p:cNvPr id="3" name="Content Placeholder 2">
            <a:extLst>
              <a:ext uri="{FF2B5EF4-FFF2-40B4-BE49-F238E27FC236}">
                <a16:creationId xmlns:a16="http://schemas.microsoft.com/office/drawing/2014/main" id="{E96E1C94-5299-47AC-B2C6-ED4F956AB993}"/>
              </a:ext>
            </a:extLst>
          </p:cNvPr>
          <p:cNvSpPr>
            <a:spLocks noGrp="1"/>
          </p:cNvSpPr>
          <p:nvPr>
            <p:ph idx="1"/>
          </p:nvPr>
        </p:nvSpPr>
        <p:spPr>
          <a:xfrm>
            <a:off x="838200" y="1825625"/>
            <a:ext cx="5257800" cy="4351338"/>
          </a:xfrm>
        </p:spPr>
        <p:txBody>
          <a:bodyPr>
            <a:normAutofit/>
          </a:bodyPr>
          <a:lstStyle/>
          <a:p>
            <a:r>
              <a:rPr lang="en-CA" dirty="0"/>
              <a:t>XRD is used to determine the phase and lattice parameters of thin film and powder samples</a:t>
            </a:r>
          </a:p>
          <a:p>
            <a:r>
              <a:rPr lang="en-CA" dirty="0"/>
              <a:t>Measurements taken with the Rigaku Geigerflex, which uses the Bragg-Brentano geometry</a:t>
            </a:r>
          </a:p>
          <a:p>
            <a:r>
              <a:rPr lang="en-CA" dirty="0"/>
              <a:t>The position of peaks is given by Bragg’s Law</a:t>
            </a:r>
          </a:p>
          <a:p>
            <a:r>
              <a:rPr lang="en-CA" dirty="0"/>
              <a:t>The amplitude of peaks depends on the structure of the sample</a:t>
            </a:r>
          </a:p>
        </p:txBody>
      </p:sp>
      <p:pic>
        <p:nvPicPr>
          <p:cNvPr id="2050" name="Picture 2" descr="Detector ">
            <a:extLst>
              <a:ext uri="{FF2B5EF4-FFF2-40B4-BE49-F238E27FC236}">
                <a16:creationId xmlns:a16="http://schemas.microsoft.com/office/drawing/2014/main" id="{DA9E0BC8-2C43-43F6-8A35-C52E3ADD0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4862" y="797547"/>
            <a:ext cx="4454209" cy="32259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AFE04A7-B578-4C76-A9E8-BFAD5BEE9E61}"/>
                  </a:ext>
                </a:extLst>
              </p:cNvPr>
              <p:cNvSpPr txBox="1"/>
              <p:nvPr/>
            </p:nvSpPr>
            <p:spPr>
              <a:xfrm>
                <a:off x="8106786" y="4991275"/>
                <a:ext cx="256926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CA" sz="2400" i="1" smtClean="0">
                          <a:latin typeface="Cambria Math" panose="02040503050406030204" pitchFamily="18" charset="0"/>
                          <a:ea typeface="Cambria Math" panose="02040503050406030204" pitchFamily="18" charset="0"/>
                        </a:rPr>
                        <m:t>𝜆</m:t>
                      </m:r>
                      <m:r>
                        <a:rPr lang="en-CA" sz="2400" b="0" i="1" smtClean="0">
                          <a:latin typeface="Cambria Math" panose="02040503050406030204" pitchFamily="18" charset="0"/>
                          <a:ea typeface="Cambria Math" panose="02040503050406030204" pitchFamily="18" charset="0"/>
                        </a:rPr>
                        <m:t>=2</m:t>
                      </m:r>
                      <m:sSub>
                        <m:sSubPr>
                          <m:ctrlPr>
                            <a:rPr lang="en-CA" sz="2400" b="0" i="1" smtClean="0">
                              <a:latin typeface="Cambria Math" panose="02040503050406030204" pitchFamily="18" charset="0"/>
                              <a:ea typeface="Cambria Math" panose="02040503050406030204" pitchFamily="18" charset="0"/>
                            </a:rPr>
                          </m:ctrlPr>
                        </m:sSubPr>
                        <m:e>
                          <m:r>
                            <a:rPr lang="en-CA" sz="2400" b="0" i="1" smtClean="0">
                              <a:latin typeface="Cambria Math" panose="02040503050406030204" pitchFamily="18" charset="0"/>
                              <a:ea typeface="Cambria Math" panose="02040503050406030204" pitchFamily="18" charset="0"/>
                            </a:rPr>
                            <m:t>𝑑</m:t>
                          </m:r>
                        </m:e>
                        <m:sub>
                          <m:r>
                            <a:rPr lang="en-CA" sz="2400" b="0" i="1" smtClean="0">
                              <a:latin typeface="Cambria Math" panose="02040503050406030204" pitchFamily="18" charset="0"/>
                              <a:ea typeface="Cambria Math" panose="02040503050406030204" pitchFamily="18" charset="0"/>
                            </a:rPr>
                            <m:t>h𝑘𝑙</m:t>
                          </m:r>
                        </m:sub>
                      </m:sSub>
                      <m:r>
                        <m:rPr>
                          <m:sty m:val="p"/>
                        </m:rPr>
                        <a:rPr lang="en-CA" sz="2400" b="0" i="0" smtClean="0">
                          <a:latin typeface="Cambria Math" panose="02040503050406030204" pitchFamily="18" charset="0"/>
                          <a:ea typeface="Cambria Math" panose="02040503050406030204" pitchFamily="18" charset="0"/>
                        </a:rPr>
                        <m:t>sin</m:t>
                      </m:r>
                      <m:r>
                        <a:rPr lang="en-CA" sz="2400" b="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𝜃</m:t>
                      </m:r>
                      <m:r>
                        <a:rPr lang="en-CA" sz="2400" b="0" i="1" smtClean="0">
                          <a:latin typeface="Cambria Math" panose="02040503050406030204" pitchFamily="18" charset="0"/>
                          <a:ea typeface="Cambria Math" panose="02040503050406030204" pitchFamily="18" charset="0"/>
                        </a:rPr>
                        <m:t>)</m:t>
                      </m:r>
                    </m:oMath>
                  </m:oMathPara>
                </a14:m>
                <a:endParaRPr lang="en-CA" sz="2400" dirty="0"/>
              </a:p>
            </p:txBody>
          </p:sp>
        </mc:Choice>
        <mc:Fallback xmlns="">
          <p:sp>
            <p:nvSpPr>
              <p:cNvPr id="4" name="TextBox 3">
                <a:extLst>
                  <a:ext uri="{FF2B5EF4-FFF2-40B4-BE49-F238E27FC236}">
                    <a16:creationId xmlns:a16="http://schemas.microsoft.com/office/drawing/2014/main" id="{8AFE04A7-B578-4C76-A9E8-BFAD5BEE9E61}"/>
                  </a:ext>
                </a:extLst>
              </p:cNvPr>
              <p:cNvSpPr txBox="1">
                <a:spLocks noRot="1" noChangeAspect="1" noMove="1" noResize="1" noEditPoints="1" noAdjustHandles="1" noChangeArrowheads="1" noChangeShapeType="1" noTextEdit="1"/>
              </p:cNvSpPr>
              <p:nvPr/>
            </p:nvSpPr>
            <p:spPr>
              <a:xfrm>
                <a:off x="8106786" y="4991275"/>
                <a:ext cx="2569267" cy="369332"/>
              </a:xfrm>
              <a:prstGeom prst="rect">
                <a:avLst/>
              </a:prstGeom>
              <a:blipFill>
                <a:blip r:embed="rId3"/>
                <a:stretch>
                  <a:fillRect b="-35000"/>
                </a:stretch>
              </a:blipFill>
            </p:spPr>
            <p:txBody>
              <a:bodyPr/>
              <a:lstStyle/>
              <a:p>
                <a:r>
                  <a:rPr lang="en-CA">
                    <a:noFill/>
                  </a:rPr>
                  <a:t> </a:t>
                </a:r>
              </a:p>
            </p:txBody>
          </p:sp>
        </mc:Fallback>
      </mc:AlternateContent>
      <p:sp>
        <p:nvSpPr>
          <p:cNvPr id="7" name="Slide Number Placeholder 6">
            <a:extLst>
              <a:ext uri="{FF2B5EF4-FFF2-40B4-BE49-F238E27FC236}">
                <a16:creationId xmlns:a16="http://schemas.microsoft.com/office/drawing/2014/main" id="{4BBF9EB5-B0A8-41C9-AAB2-BDD397ABB56D}"/>
              </a:ext>
            </a:extLst>
          </p:cNvPr>
          <p:cNvSpPr>
            <a:spLocks noGrp="1"/>
          </p:cNvSpPr>
          <p:nvPr>
            <p:ph type="sldNum" sz="quarter" idx="12"/>
          </p:nvPr>
        </p:nvSpPr>
        <p:spPr/>
        <p:txBody>
          <a:bodyPr/>
          <a:lstStyle/>
          <a:p>
            <a:fld id="{C73482F5-C5D6-43F9-8BC2-6BFAB3A5321B}" type="slidenum">
              <a:rPr lang="en-CA" smtClean="0"/>
              <a:t>5</a:t>
            </a:fld>
            <a:endParaRPr lang="en-CA"/>
          </a:p>
        </p:txBody>
      </p:sp>
      <p:sp>
        <p:nvSpPr>
          <p:cNvPr id="9" name="TextBox 8">
            <a:extLst>
              <a:ext uri="{FF2B5EF4-FFF2-40B4-BE49-F238E27FC236}">
                <a16:creationId xmlns:a16="http://schemas.microsoft.com/office/drawing/2014/main" id="{218E608B-A8C5-4E8B-B291-1BC2862C95DC}"/>
              </a:ext>
            </a:extLst>
          </p:cNvPr>
          <p:cNvSpPr txBox="1"/>
          <p:nvPr/>
        </p:nvSpPr>
        <p:spPr>
          <a:xfrm>
            <a:off x="7354957" y="4023519"/>
            <a:ext cx="3906078" cy="646331"/>
          </a:xfrm>
          <a:prstGeom prst="rect">
            <a:avLst/>
          </a:prstGeom>
          <a:noFill/>
        </p:spPr>
        <p:txBody>
          <a:bodyPr wrap="square" rtlCol="0">
            <a:spAutoFit/>
          </a:bodyPr>
          <a:lstStyle/>
          <a:p>
            <a:pPr algn="ctr"/>
            <a:r>
              <a:rPr lang="en-CA" dirty="0"/>
              <a:t>Geometry of XRD Apparatus, taken from [5]</a:t>
            </a:r>
          </a:p>
        </p:txBody>
      </p:sp>
    </p:spTree>
    <p:extLst>
      <p:ext uri="{BB962C8B-B14F-4D97-AF65-F5344CB8AC3E}">
        <p14:creationId xmlns:p14="http://schemas.microsoft.com/office/powerpoint/2010/main" val="171428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49D88-D2EB-49A6-AE6C-C834409F9814}"/>
              </a:ext>
            </a:extLst>
          </p:cNvPr>
          <p:cNvSpPr>
            <a:spLocks noGrp="1"/>
          </p:cNvSpPr>
          <p:nvPr>
            <p:ph type="title"/>
          </p:nvPr>
        </p:nvSpPr>
        <p:spPr/>
        <p:txBody>
          <a:bodyPr/>
          <a:lstStyle/>
          <a:p>
            <a:r>
              <a:rPr lang="en-CA" dirty="0"/>
              <a:t>Pulsed Laser Deposition (PLD)</a:t>
            </a:r>
          </a:p>
        </p:txBody>
      </p:sp>
      <p:pic>
        <p:nvPicPr>
          <p:cNvPr id="9" name="Picture 8" descr="A picture containing text, watch, gauge&#10;&#10;Description automatically generated">
            <a:extLst>
              <a:ext uri="{FF2B5EF4-FFF2-40B4-BE49-F238E27FC236}">
                <a16:creationId xmlns:a16="http://schemas.microsoft.com/office/drawing/2014/main" id="{9B4DE782-6CBB-4B85-9B7E-B816B9B5C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214" y="1581358"/>
            <a:ext cx="9191572" cy="3939245"/>
          </a:xfrm>
          <a:prstGeom prst="rect">
            <a:avLst/>
          </a:prstGeom>
        </p:spPr>
      </p:pic>
      <p:sp>
        <p:nvSpPr>
          <p:cNvPr id="10" name="TextBox 9">
            <a:extLst>
              <a:ext uri="{FF2B5EF4-FFF2-40B4-BE49-F238E27FC236}">
                <a16:creationId xmlns:a16="http://schemas.microsoft.com/office/drawing/2014/main" id="{B06F963C-1EBE-4125-8F9F-868383BE018C}"/>
              </a:ext>
            </a:extLst>
          </p:cNvPr>
          <p:cNvSpPr txBox="1"/>
          <p:nvPr/>
        </p:nvSpPr>
        <p:spPr>
          <a:xfrm>
            <a:off x="838200" y="5520603"/>
            <a:ext cx="10515601" cy="646331"/>
          </a:xfrm>
          <a:prstGeom prst="rect">
            <a:avLst/>
          </a:prstGeom>
          <a:noFill/>
        </p:spPr>
        <p:txBody>
          <a:bodyPr wrap="square" rtlCol="0">
            <a:spAutoFit/>
          </a:bodyPr>
          <a:lstStyle/>
          <a:p>
            <a:r>
              <a:rPr lang="en-CA" dirty="0"/>
              <a:t>The PLD Apparatus. (1) 248 nm KrF Excimer Laser, (2) Slit (dimensions), (3) Lenses for reflection, (4) Convex lens, (5) PLD Chamber, (6) Target holder and target, (7) Plume, (8) Substrate heater and substrate</a:t>
            </a:r>
          </a:p>
        </p:txBody>
      </p:sp>
      <p:sp>
        <p:nvSpPr>
          <p:cNvPr id="3" name="Slide Number Placeholder 2">
            <a:extLst>
              <a:ext uri="{FF2B5EF4-FFF2-40B4-BE49-F238E27FC236}">
                <a16:creationId xmlns:a16="http://schemas.microsoft.com/office/drawing/2014/main" id="{823F4291-C2E2-4D59-A92F-FA5580C053F6}"/>
              </a:ext>
            </a:extLst>
          </p:cNvPr>
          <p:cNvSpPr>
            <a:spLocks noGrp="1"/>
          </p:cNvSpPr>
          <p:nvPr>
            <p:ph type="sldNum" sz="quarter" idx="12"/>
          </p:nvPr>
        </p:nvSpPr>
        <p:spPr/>
        <p:txBody>
          <a:bodyPr/>
          <a:lstStyle/>
          <a:p>
            <a:fld id="{C73482F5-C5D6-43F9-8BC2-6BFAB3A5321B}" type="slidenum">
              <a:rPr lang="en-CA" smtClean="0"/>
              <a:t>6</a:t>
            </a:fld>
            <a:endParaRPr lang="en-CA"/>
          </a:p>
        </p:txBody>
      </p:sp>
    </p:spTree>
    <p:extLst>
      <p:ext uri="{BB962C8B-B14F-4D97-AF65-F5344CB8AC3E}">
        <p14:creationId xmlns:p14="http://schemas.microsoft.com/office/powerpoint/2010/main" val="827054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C829-F5FE-41B6-B84C-BD3DE5955ED4}"/>
              </a:ext>
            </a:extLst>
          </p:cNvPr>
          <p:cNvSpPr>
            <a:spLocks noGrp="1"/>
          </p:cNvSpPr>
          <p:nvPr>
            <p:ph type="title"/>
          </p:nvPr>
        </p:nvSpPr>
        <p:spPr/>
        <p:txBody>
          <a:bodyPr/>
          <a:lstStyle/>
          <a:p>
            <a:r>
              <a:rPr lang="en-CA" dirty="0"/>
              <a:t>Atomic Force Microscopy (AFM)</a:t>
            </a:r>
          </a:p>
        </p:txBody>
      </p:sp>
      <p:sp>
        <p:nvSpPr>
          <p:cNvPr id="3" name="Content Placeholder 2">
            <a:extLst>
              <a:ext uri="{FF2B5EF4-FFF2-40B4-BE49-F238E27FC236}">
                <a16:creationId xmlns:a16="http://schemas.microsoft.com/office/drawing/2014/main" id="{5D650CD9-6544-48D9-B1D4-DF28007E4F8C}"/>
              </a:ext>
            </a:extLst>
          </p:cNvPr>
          <p:cNvSpPr>
            <a:spLocks noGrp="1"/>
          </p:cNvSpPr>
          <p:nvPr>
            <p:ph idx="1"/>
          </p:nvPr>
        </p:nvSpPr>
        <p:spPr>
          <a:xfrm>
            <a:off x="838200" y="1825625"/>
            <a:ext cx="5257800" cy="4351338"/>
          </a:xfrm>
        </p:spPr>
        <p:txBody>
          <a:bodyPr>
            <a:normAutofit/>
          </a:bodyPr>
          <a:lstStyle/>
          <a:p>
            <a:r>
              <a:rPr lang="en-CA" dirty="0"/>
              <a:t>AFM is used to determine the topography of a sample </a:t>
            </a:r>
          </a:p>
          <a:p>
            <a:r>
              <a:rPr lang="en-CA" dirty="0"/>
              <a:t>Topography is determined by measuring the deflection of a probe in contact with the surface of the sample</a:t>
            </a:r>
          </a:p>
          <a:p>
            <a:r>
              <a:rPr lang="en-CA" dirty="0"/>
              <a:t>In this experiment, AFM measurements are used to determine the thickness of the films</a:t>
            </a:r>
          </a:p>
        </p:txBody>
      </p:sp>
      <p:pic>
        <p:nvPicPr>
          <p:cNvPr id="5" name="Picture 4" descr="Diagram&#10;&#10;Description automatically generated">
            <a:extLst>
              <a:ext uri="{FF2B5EF4-FFF2-40B4-BE49-F238E27FC236}">
                <a16:creationId xmlns:a16="http://schemas.microsoft.com/office/drawing/2014/main" id="{8719C4BE-36E2-4BB4-8740-FA65D5588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810" y="1812304"/>
            <a:ext cx="4039526" cy="3233392"/>
          </a:xfrm>
          <a:prstGeom prst="rect">
            <a:avLst/>
          </a:prstGeom>
        </p:spPr>
      </p:pic>
      <p:sp>
        <p:nvSpPr>
          <p:cNvPr id="6" name="Slide Number Placeholder 5">
            <a:extLst>
              <a:ext uri="{FF2B5EF4-FFF2-40B4-BE49-F238E27FC236}">
                <a16:creationId xmlns:a16="http://schemas.microsoft.com/office/drawing/2014/main" id="{E6431EC2-1486-43C5-B22F-887EB4733171}"/>
              </a:ext>
            </a:extLst>
          </p:cNvPr>
          <p:cNvSpPr>
            <a:spLocks noGrp="1"/>
          </p:cNvSpPr>
          <p:nvPr>
            <p:ph type="sldNum" sz="quarter" idx="12"/>
          </p:nvPr>
        </p:nvSpPr>
        <p:spPr/>
        <p:txBody>
          <a:bodyPr/>
          <a:lstStyle/>
          <a:p>
            <a:fld id="{C73482F5-C5D6-43F9-8BC2-6BFAB3A5321B}" type="slidenum">
              <a:rPr lang="en-CA" smtClean="0"/>
              <a:t>7</a:t>
            </a:fld>
            <a:endParaRPr lang="en-CA"/>
          </a:p>
        </p:txBody>
      </p:sp>
    </p:spTree>
    <p:extLst>
      <p:ext uri="{BB962C8B-B14F-4D97-AF65-F5344CB8AC3E}">
        <p14:creationId xmlns:p14="http://schemas.microsoft.com/office/powerpoint/2010/main" val="254624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6D252-BC32-4528-B28F-F978EDDFA06B}"/>
              </a:ext>
            </a:extLst>
          </p:cNvPr>
          <p:cNvSpPr>
            <a:spLocks noGrp="1"/>
          </p:cNvSpPr>
          <p:nvPr>
            <p:ph type="title"/>
          </p:nvPr>
        </p:nvSpPr>
        <p:spPr/>
        <p:txBody>
          <a:bodyPr/>
          <a:lstStyle/>
          <a:p>
            <a:r>
              <a:rPr lang="en-CA" dirty="0"/>
              <a:t>Resistance vs. Temperature (R vs. 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B6D006-C5BB-4480-B672-AA78A6C88633}"/>
                  </a:ext>
                </a:extLst>
              </p:cNvPr>
              <p:cNvSpPr>
                <a:spLocks noGrp="1"/>
              </p:cNvSpPr>
              <p:nvPr>
                <p:ph idx="1"/>
              </p:nvPr>
            </p:nvSpPr>
            <p:spPr>
              <a:xfrm>
                <a:off x="838200" y="1825625"/>
                <a:ext cx="5257800" cy="4351338"/>
              </a:xfrm>
            </p:spPr>
            <p:txBody>
              <a:bodyPr>
                <a:normAutofit fontScale="92500" lnSpcReduction="20000"/>
              </a:bodyPr>
              <a:lstStyle/>
              <a:p>
                <a:r>
                  <a:rPr lang="en-CA" dirty="0"/>
                  <a:t>R vs. T measurements are taken using the 4-point method</a:t>
                </a:r>
              </a:p>
              <a:p>
                <a:r>
                  <a:rPr lang="en-CA" dirty="0"/>
                  <a:t>An alternating current is driven through the sample at the outer contacts, and the voltage is measured </a:t>
                </a:r>
              </a:p>
              <a:p>
                <a:r>
                  <a:rPr lang="en-CA" dirty="0"/>
                  <a:t>A lock-in amplifier is used to extract the voltage measurement from noise</a:t>
                </a:r>
              </a:p>
              <a:p>
                <a:r>
                  <a:rPr lang="en-CA" dirty="0"/>
                  <a:t>Resistivity is given by:</a:t>
                </a:r>
              </a:p>
              <a:p>
                <a:pPr marL="0" indent="0">
                  <a:buNone/>
                </a:pPr>
                <a14:m>
                  <m:oMathPara xmlns:m="http://schemas.openxmlformats.org/officeDocument/2006/math">
                    <m:oMathParaPr>
                      <m:jc m:val="centerGroup"/>
                    </m:oMathParaPr>
                    <m:oMath xmlns:m="http://schemas.openxmlformats.org/officeDocument/2006/math">
                      <m:r>
                        <a:rPr lang="en-CA" sz="2400" i="1" smtClean="0">
                          <a:latin typeface="Cambria Math" panose="02040503050406030204" pitchFamily="18" charset="0"/>
                          <a:ea typeface="Cambria Math" panose="02040503050406030204" pitchFamily="18" charset="0"/>
                        </a:rPr>
                        <m:t>𝜌</m:t>
                      </m:r>
                      <m:r>
                        <a:rPr lang="en-CA" sz="2400" b="0" i="1" smtClean="0">
                          <a:latin typeface="Cambria Math" panose="02040503050406030204" pitchFamily="18" charset="0"/>
                          <a:ea typeface="Cambria Math" panose="02040503050406030204" pitchFamily="18" charset="0"/>
                        </a:rPr>
                        <m:t>=</m:t>
                      </m:r>
                      <m:r>
                        <a:rPr lang="en-CA" sz="2400" b="0" i="1" smtClean="0">
                          <a:latin typeface="Cambria Math" panose="02040503050406030204" pitchFamily="18" charset="0"/>
                          <a:ea typeface="Cambria Math" panose="02040503050406030204" pitchFamily="18" charset="0"/>
                        </a:rPr>
                        <m:t>𝑅𝑡</m:t>
                      </m:r>
                    </m:oMath>
                  </m:oMathPara>
                </a14:m>
                <a:endParaRPr lang="en-CA" sz="2400" b="0" dirty="0">
                  <a:ea typeface="Cambria Math" panose="02040503050406030204" pitchFamily="18" charset="0"/>
                </a:endParaRPr>
              </a:p>
              <a:p>
                <a:r>
                  <a:rPr lang="en-CA" dirty="0"/>
                  <a:t>Where R is the measured resistance and t is the thickness of the sample</a:t>
                </a:r>
              </a:p>
            </p:txBody>
          </p:sp>
        </mc:Choice>
        <mc:Fallback xmlns="">
          <p:sp>
            <p:nvSpPr>
              <p:cNvPr id="3" name="Content Placeholder 2">
                <a:extLst>
                  <a:ext uri="{FF2B5EF4-FFF2-40B4-BE49-F238E27FC236}">
                    <a16:creationId xmlns:a16="http://schemas.microsoft.com/office/drawing/2014/main" id="{9CB6D006-C5BB-4480-B672-AA78A6C88633}"/>
                  </a:ext>
                </a:extLst>
              </p:cNvPr>
              <p:cNvSpPr>
                <a:spLocks noGrp="1" noRot="1" noChangeAspect="1" noMove="1" noResize="1" noEditPoints="1" noAdjustHandles="1" noChangeArrowheads="1" noChangeShapeType="1" noTextEdit="1"/>
              </p:cNvSpPr>
              <p:nvPr>
                <p:ph idx="1"/>
              </p:nvPr>
            </p:nvSpPr>
            <p:spPr>
              <a:xfrm>
                <a:off x="838200" y="1825625"/>
                <a:ext cx="5257800" cy="4351338"/>
              </a:xfrm>
              <a:blipFill>
                <a:blip r:embed="rId2"/>
                <a:stretch>
                  <a:fillRect l="-1856" t="-3501" r="-2436" b="-1261"/>
                </a:stretch>
              </a:blipFill>
            </p:spPr>
            <p:txBody>
              <a:bodyPr/>
              <a:lstStyle/>
              <a:p>
                <a:r>
                  <a:rPr lang="en-CA">
                    <a:noFill/>
                  </a:rPr>
                  <a:t> </a:t>
                </a:r>
              </a:p>
            </p:txBody>
          </p:sp>
        </mc:Fallback>
      </mc:AlternateContent>
      <p:pic>
        <p:nvPicPr>
          <p:cNvPr id="5" name="Picture 4" descr="A picture containing close&#10;&#10;Description automatically generated">
            <a:extLst>
              <a:ext uri="{FF2B5EF4-FFF2-40B4-BE49-F238E27FC236}">
                <a16:creationId xmlns:a16="http://schemas.microsoft.com/office/drawing/2014/main" id="{2F4B53D9-CDA6-4012-AF06-9627CC15ED7A}"/>
              </a:ext>
            </a:extLst>
          </p:cNvPr>
          <p:cNvPicPr>
            <a:picLocks noChangeAspect="1"/>
          </p:cNvPicPr>
          <p:nvPr/>
        </p:nvPicPr>
        <p:blipFill rotWithShape="1">
          <a:blip r:embed="rId3">
            <a:extLst>
              <a:ext uri="{28A0092B-C50C-407E-A947-70E740481C1C}">
                <a14:useLocalDpi xmlns:a14="http://schemas.microsoft.com/office/drawing/2010/main" val="0"/>
              </a:ext>
            </a:extLst>
          </a:blip>
          <a:srcRect l="9742" t="36551" r="22625" b="24348"/>
          <a:stretch/>
        </p:blipFill>
        <p:spPr>
          <a:xfrm rot="16200000">
            <a:off x="5831097" y="2673780"/>
            <a:ext cx="2312085" cy="1782279"/>
          </a:xfrm>
          <a:prstGeom prst="rect">
            <a:avLst/>
          </a:prstGeom>
        </p:spPr>
      </p:pic>
      <p:pic>
        <p:nvPicPr>
          <p:cNvPr id="7" name="Picture 6" descr="Diagram&#10;&#10;Description automatically generated">
            <a:extLst>
              <a:ext uri="{FF2B5EF4-FFF2-40B4-BE49-F238E27FC236}">
                <a16:creationId xmlns:a16="http://schemas.microsoft.com/office/drawing/2014/main" id="{9F0085E5-3242-4C7E-AB46-562E35C2AA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3627" y="1825625"/>
            <a:ext cx="3020173" cy="3478591"/>
          </a:xfrm>
          <a:prstGeom prst="rect">
            <a:avLst/>
          </a:prstGeom>
        </p:spPr>
      </p:pic>
      <p:sp>
        <p:nvSpPr>
          <p:cNvPr id="8" name="Slide Number Placeholder 7">
            <a:extLst>
              <a:ext uri="{FF2B5EF4-FFF2-40B4-BE49-F238E27FC236}">
                <a16:creationId xmlns:a16="http://schemas.microsoft.com/office/drawing/2014/main" id="{3F02365C-1CEB-4FE1-A1E0-961AB695EDB1}"/>
              </a:ext>
            </a:extLst>
          </p:cNvPr>
          <p:cNvSpPr>
            <a:spLocks noGrp="1"/>
          </p:cNvSpPr>
          <p:nvPr>
            <p:ph type="sldNum" sz="quarter" idx="12"/>
          </p:nvPr>
        </p:nvSpPr>
        <p:spPr/>
        <p:txBody>
          <a:bodyPr/>
          <a:lstStyle/>
          <a:p>
            <a:fld id="{C73482F5-C5D6-43F9-8BC2-6BFAB3A5321B}" type="slidenum">
              <a:rPr lang="en-CA" smtClean="0"/>
              <a:t>8</a:t>
            </a:fld>
            <a:endParaRPr lang="en-CA"/>
          </a:p>
        </p:txBody>
      </p:sp>
    </p:spTree>
    <p:extLst>
      <p:ext uri="{BB962C8B-B14F-4D97-AF65-F5344CB8AC3E}">
        <p14:creationId xmlns:p14="http://schemas.microsoft.com/office/powerpoint/2010/main" val="111219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8687E-CA1A-4105-A349-A2BE87DBDA18}"/>
              </a:ext>
            </a:extLst>
          </p:cNvPr>
          <p:cNvSpPr>
            <a:spLocks noGrp="1"/>
          </p:cNvSpPr>
          <p:nvPr>
            <p:ph type="title"/>
          </p:nvPr>
        </p:nvSpPr>
        <p:spPr>
          <a:xfrm>
            <a:off x="838200" y="2766218"/>
            <a:ext cx="10515600" cy="1325563"/>
          </a:xfrm>
        </p:spPr>
        <p:txBody>
          <a:bodyPr/>
          <a:lstStyle/>
          <a:p>
            <a:pPr algn="ctr"/>
            <a:r>
              <a:rPr lang="en-CA" dirty="0"/>
              <a:t>Experiment 1 – Synthesis and Characterization of Nd</a:t>
            </a:r>
            <a:r>
              <a:rPr lang="en-CA" sz="3200" dirty="0"/>
              <a:t>0.8</a:t>
            </a:r>
            <a:r>
              <a:rPr lang="en-CA" dirty="0"/>
              <a:t>Sr</a:t>
            </a:r>
            <a:r>
              <a:rPr lang="en-CA" sz="3200" dirty="0"/>
              <a:t>0.2</a:t>
            </a:r>
            <a:r>
              <a:rPr lang="en-CA" dirty="0"/>
              <a:t>NiO</a:t>
            </a:r>
            <a:r>
              <a:rPr lang="en-CA" sz="3200" dirty="0"/>
              <a:t>2</a:t>
            </a:r>
            <a:r>
              <a:rPr lang="en-CA" dirty="0"/>
              <a:t> Thin Films</a:t>
            </a:r>
          </a:p>
        </p:txBody>
      </p:sp>
      <p:sp>
        <p:nvSpPr>
          <p:cNvPr id="3" name="Slide Number Placeholder 2">
            <a:extLst>
              <a:ext uri="{FF2B5EF4-FFF2-40B4-BE49-F238E27FC236}">
                <a16:creationId xmlns:a16="http://schemas.microsoft.com/office/drawing/2014/main" id="{5D87AC48-D6E0-4149-B495-B1A90D80ACAD}"/>
              </a:ext>
            </a:extLst>
          </p:cNvPr>
          <p:cNvSpPr>
            <a:spLocks noGrp="1"/>
          </p:cNvSpPr>
          <p:nvPr>
            <p:ph type="sldNum" sz="quarter" idx="12"/>
          </p:nvPr>
        </p:nvSpPr>
        <p:spPr/>
        <p:txBody>
          <a:bodyPr/>
          <a:lstStyle/>
          <a:p>
            <a:fld id="{C73482F5-C5D6-43F9-8BC2-6BFAB3A5321B}" type="slidenum">
              <a:rPr lang="en-CA" smtClean="0"/>
              <a:t>9</a:t>
            </a:fld>
            <a:endParaRPr lang="en-CA"/>
          </a:p>
        </p:txBody>
      </p:sp>
    </p:spTree>
    <p:extLst>
      <p:ext uri="{BB962C8B-B14F-4D97-AF65-F5344CB8AC3E}">
        <p14:creationId xmlns:p14="http://schemas.microsoft.com/office/powerpoint/2010/main" val="2320667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4830</TotalTime>
  <Words>1726</Words>
  <Application>Microsoft Office PowerPoint</Application>
  <PresentationFormat>Widescreen</PresentationFormat>
  <Paragraphs>166</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Cambria Math</vt:lpstr>
      <vt:lpstr>Office Theme</vt:lpstr>
      <vt:lpstr>Synthesis and Characterization of Infinite-Layer Nickelates in Thin Film and Bulk Form</vt:lpstr>
      <vt:lpstr>Background and Motivation</vt:lpstr>
      <vt:lpstr>PowerPoint Presentation</vt:lpstr>
      <vt:lpstr>Experimental Apparatus</vt:lpstr>
      <vt:lpstr>X-Ray Diffraction (XRD)</vt:lpstr>
      <vt:lpstr>Pulsed Laser Deposition (PLD)</vt:lpstr>
      <vt:lpstr>Atomic Force Microscopy (AFM)</vt:lpstr>
      <vt:lpstr>Resistance vs. Temperature (R vs. T)</vt:lpstr>
      <vt:lpstr>Experiment 1 – Synthesis and Characterization of Nd0.8Sr0.2NiO2 Thin Films</vt:lpstr>
      <vt:lpstr>Step 1 - Synthesis of Target</vt:lpstr>
      <vt:lpstr>Step 2 - Synthesis of Thin Films</vt:lpstr>
      <vt:lpstr>Step 3 - Reduction of Film</vt:lpstr>
      <vt:lpstr>PowerPoint Presentation</vt:lpstr>
      <vt:lpstr>PowerPoint Presentation</vt:lpstr>
      <vt:lpstr>PowerPoint Presentation</vt:lpstr>
      <vt:lpstr>R vs T</vt:lpstr>
      <vt:lpstr>Reduced Film Measurements</vt:lpstr>
      <vt:lpstr>Discussion and Next Steps</vt:lpstr>
      <vt:lpstr>Experiment 2 – Synthesis of Pr0.8Sr0.2NiO2 in Bulk</vt:lpstr>
      <vt:lpstr>Bulk Pr0.8Sr0.2NiO3 Synthesis</vt:lpstr>
      <vt:lpstr>PowerPoint Presentation</vt:lpstr>
      <vt:lpstr>Discussion and Next Steps</vt:lpstr>
      <vt:lpstr>Resources</vt:lpstr>
      <vt:lpstr>References</vt:lpstr>
      <vt:lpstr>Ruddlesden-Popper and Reduced RP Phases</vt:lpstr>
      <vt:lpstr>Derivation of Bragg’s Law</vt:lpstr>
      <vt:lpstr>Powder XRD</vt:lpstr>
      <vt:lpstr>Lock-In Amplifier</vt:lpstr>
      <vt:lpstr>Reduction Apparatus</vt:lpstr>
      <vt:lpstr>Stanford Results</vt:lpstr>
      <vt:lpstr>Growth on SrTiO3 Substrate</vt:lpstr>
      <vt:lpstr>Calculating Lattice Parameters</vt:lpstr>
      <vt:lpstr>PowerPoint Presentation</vt:lpstr>
      <vt:lpstr>Justification of Slide 15</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Ishaan Chandok</dc:creator>
  <cp:lastModifiedBy>Ishaan Chandok</cp:lastModifiedBy>
  <cp:revision>62</cp:revision>
  <dcterms:created xsi:type="dcterms:W3CDTF">2022-04-02T16:23:08Z</dcterms:created>
  <dcterms:modified xsi:type="dcterms:W3CDTF">2022-10-24T01:40:37Z</dcterms:modified>
</cp:coreProperties>
</file>