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14" r:id="rId3"/>
    <p:sldId id="259" r:id="rId4"/>
    <p:sldId id="284" r:id="rId5"/>
    <p:sldId id="295" r:id="rId6"/>
    <p:sldId id="296" r:id="rId7"/>
    <p:sldId id="297" r:id="rId8"/>
    <p:sldId id="316" r:id="rId9"/>
    <p:sldId id="313" r:id="rId10"/>
    <p:sldId id="315" r:id="rId11"/>
    <p:sldId id="317" r:id="rId12"/>
    <p:sldId id="312" r:id="rId13"/>
    <p:sldId id="291" r:id="rId14"/>
    <p:sldId id="309" r:id="rId15"/>
    <p:sldId id="321" r:id="rId16"/>
    <p:sldId id="319" r:id="rId17"/>
    <p:sldId id="322" r:id="rId18"/>
    <p:sldId id="311" r:id="rId19"/>
    <p:sldId id="276" r:id="rId20"/>
    <p:sldId id="327" r:id="rId21"/>
    <p:sldId id="328" r:id="rId22"/>
    <p:sldId id="323" r:id="rId23"/>
    <p:sldId id="263" r:id="rId24"/>
    <p:sldId id="325" r:id="rId25"/>
    <p:sldId id="294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85AFC-4B7A-4792-996F-CAF327EDD6DF}" type="datetimeFigureOut">
              <a:rPr lang="en-CA" smtClean="0"/>
              <a:t>2022-09-12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EF6E-C42D-4024-8126-548C777D65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16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SB-SEM: The sections are cut in the SEM itself</a:t>
            </a:r>
          </a:p>
          <a:p>
            <a:pPr marL="171450" indent="-171450">
              <a:buFontTx/>
              <a:buChar char="-"/>
            </a:pPr>
            <a:r>
              <a:rPr lang="en-CA" dirty="0"/>
              <a:t>Each image is 4000 x 4000 pixels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charging was caused by resin being stuck in a blood vessel, and is present throughout the entire dataset</a:t>
            </a:r>
          </a:p>
          <a:p>
            <a:pPr marL="171450" indent="-171450">
              <a:buFontTx/>
              <a:buChar char="-"/>
            </a:pPr>
            <a:r>
              <a:rPr lang="en-CA" dirty="0"/>
              <a:t>Unlike the heavy-metals used to stain the sample, resin is non-conducting, which causes this charging effect to occur</a:t>
            </a:r>
          </a:p>
          <a:p>
            <a:pPr marL="171450" indent="-171450">
              <a:buFontTx/>
              <a:buChar char="-"/>
            </a:pPr>
            <a:r>
              <a:rPr lang="en-CA" dirty="0"/>
              <a:t>Unlike FIB-SEM (focused ion beam), the sections can be recovered and stored, allowing the sample to be re-imaged at a later date</a:t>
            </a:r>
          </a:p>
          <a:p>
            <a:pPr marL="171450" indent="-171450">
              <a:buFontTx/>
              <a:buChar char="-"/>
            </a:pPr>
            <a:r>
              <a:rPr lang="en-CA" dirty="0"/>
              <a:t>Ideally, 10% overlap, but this number varies, and some sections do not overlap at all</a:t>
            </a:r>
          </a:p>
          <a:p>
            <a:pPr marL="171450" indent="-171450">
              <a:buFontTx/>
              <a:buChar char="-"/>
            </a:pPr>
            <a:r>
              <a:rPr lang="en-CA" dirty="0"/>
              <a:t>Histogram Equalization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An image’s pixel values are confined to a certain range, which lies in a histogram</a:t>
            </a:r>
          </a:p>
          <a:p>
            <a:pPr marL="171450" indent="-171450">
              <a:buFontTx/>
              <a:buChar char="-"/>
            </a:pPr>
            <a:r>
              <a:rPr lang="en-CA" dirty="0"/>
              <a:t>(Global) Histogram Equalization is basically stretching this histogram, allowing the pixels to span a wider range, improving the contrast of the image</a:t>
            </a:r>
          </a:p>
          <a:p>
            <a:pPr marL="171450" indent="-171450">
              <a:buFontTx/>
              <a:buChar char="-"/>
            </a:pPr>
            <a:r>
              <a:rPr lang="en-CA" dirty="0"/>
              <a:t>However, performing a global operation like this might make some sections too dark or too bright</a:t>
            </a:r>
          </a:p>
          <a:p>
            <a:pPr marL="171450" indent="-171450">
              <a:buFontTx/>
              <a:buChar char="-"/>
            </a:pPr>
            <a:r>
              <a:rPr lang="en-CA" dirty="0"/>
              <a:t>Adaptive Histogram Equalization makes this operation local by splitting the image into tiles and applying the operation within each tile (the tile grid size)</a:t>
            </a:r>
          </a:p>
          <a:p>
            <a:pPr marL="171450" indent="-171450">
              <a:buFontTx/>
              <a:buChar char="-"/>
            </a:pPr>
            <a:r>
              <a:rPr lang="en-CA" dirty="0"/>
              <a:t>Contrast limiting prevents the histograms from becoming too large (the clip limit)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1160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It is nontrivial how much overlap is between these images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coordinates, left = (3,1), right = (4,1), starting from (0,0)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60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For 1D signals, cross-correlation measures the similarity of two signals as a function of their phase shift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FT of cross-correlation of f and g is F(f) F(g)*, where * is complex conjugation</a:t>
            </a:r>
          </a:p>
          <a:p>
            <a:pPr marL="171450" indent="-171450">
              <a:buFontTx/>
              <a:buChar char="-"/>
            </a:pPr>
            <a:r>
              <a:rPr lang="en-CA" dirty="0"/>
              <a:t>Suffices to flip one image by 180 degrees (equivalent to CC), </a:t>
            </a:r>
            <a:r>
              <a:rPr lang="en-CA" dirty="0" err="1"/>
              <a:t>fft</a:t>
            </a:r>
            <a:r>
              <a:rPr lang="en-CA" dirty="0"/>
              <a:t> both images, then take the inverse </a:t>
            </a:r>
            <a:r>
              <a:rPr lang="en-CA" dirty="0" err="1"/>
              <a:t>fft</a:t>
            </a:r>
            <a:r>
              <a:rPr lang="en-CA" dirty="0"/>
              <a:t> of their product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issue with cross-correlation is that we need to provide additional information, such as a range of overlapping regions, or whether the motion is horizontal/vertical translation only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global peak is not necessarily the correct translational offset between images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horse is named Juan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112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Technical Limitations of Z-Alignment</a:t>
            </a:r>
          </a:p>
          <a:p>
            <a:r>
              <a:rPr lang="en-CA" dirty="0"/>
              <a:t>Images differ a lot</a:t>
            </a:r>
          </a:p>
          <a:p>
            <a:r>
              <a:rPr lang="en-CA" dirty="0"/>
              <a:t>Cannot perform cross-correlations on large images without using lots of memory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94A0-0577-4DA2-9360-9B5879EAE03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4929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Use SIFT matching points to assign displacement vectors</a:t>
            </a:r>
          </a:p>
          <a:p>
            <a:endParaRPr lang="en-CA" dirty="0"/>
          </a:p>
          <a:p>
            <a:r>
              <a:rPr lang="en-CA" dirty="0"/>
              <a:t>Use local RANSAC to filter displacements, assuming that the transformation is locally affine</a:t>
            </a:r>
          </a:p>
          <a:p>
            <a:endParaRPr lang="en-CA" dirty="0"/>
          </a:p>
          <a:p>
            <a:r>
              <a:rPr lang="en-CA" dirty="0"/>
              <a:t>Perform bilinear interpolation to estimate a transformation on entire image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4EF6E-C42D-4024-8126-548C777D655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181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Technical Limitations of Z-Alignment</a:t>
            </a:r>
          </a:p>
          <a:p>
            <a:r>
              <a:rPr lang="en-CA" dirty="0"/>
              <a:t>Images differ a lot</a:t>
            </a:r>
          </a:p>
          <a:p>
            <a:r>
              <a:rPr lang="en-CA" dirty="0"/>
              <a:t>Cannot perform cross-correlations on large images without using lots of memory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94A0-0577-4DA2-9360-9B5879EAE03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33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Step 1: Flow map found from img2 to img1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stride controls the resolution of the map, the patch_size controls the patches that are correlated and the </a:t>
            </a:r>
            <a:r>
              <a:rPr lang="en-CA" dirty="0" err="1"/>
              <a:t>batch_size</a:t>
            </a:r>
            <a:r>
              <a:rPr lang="en-CA" dirty="0"/>
              <a:t> controls parallelism</a:t>
            </a:r>
          </a:p>
          <a:p>
            <a:pPr marL="171450" indent="-171450">
              <a:buFontTx/>
              <a:buChar char="-"/>
            </a:pPr>
            <a:r>
              <a:rPr lang="en-CA" dirty="0"/>
              <a:t>Step 2: Flow map is filtered</a:t>
            </a:r>
          </a:p>
          <a:p>
            <a:pPr marL="171450" indent="-171450">
              <a:buFontTx/>
              <a:buChar char="-"/>
            </a:pPr>
            <a:r>
              <a:rPr lang="en-CA" dirty="0"/>
              <a:t>Step 3: A spring-mesh system smooths out the flow map</a:t>
            </a:r>
          </a:p>
          <a:p>
            <a:pPr marL="171450" indent="-171450">
              <a:buFontTx/>
              <a:buChar char="-"/>
            </a:pPr>
            <a:r>
              <a:rPr lang="en-CA" dirty="0"/>
              <a:t>Without smoothing, applying a discontinuous flow would cause pixels to disappear in the actual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37A8C-9812-4382-9B88-BD1FE12790B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495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9D9E1-A7F7-D878-C284-5809AAF96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BA858-9769-824D-9306-C66B91240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319AC-3999-D9D8-718B-DD9C528E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E9C6-0AFA-42B5-BD8F-751DCEC80E20}" type="datetime1">
              <a:rPr lang="en-CA" smtClean="0"/>
              <a:t>2022-09-12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3D0C4-87D3-A0C7-0026-CF9E68F4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15775-E2FE-C330-EDDD-7B23E0D4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94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7710-282C-AB70-009A-8DD182E9A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06509-79B8-1836-92B4-101DE28A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6C664-D406-A147-1FB4-01C37AE4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C790-A22F-4105-926D-49A6980D4186}" type="datetime1">
              <a:rPr lang="en-CA" smtClean="0"/>
              <a:t>2022-09-12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2F53E-D8C2-6038-75DE-5DB1930C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FB042-63EB-D82F-88FD-7E816DDB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03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A8CB1-81F1-EED3-3390-190811C7D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1BC55-7598-2AFD-DE8C-88130C0D2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73D15-8F2D-5765-14FA-4537AD9F4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75FA-BCD8-42F4-BBF4-6E5CE99866F8}" type="datetime1">
              <a:rPr lang="en-CA" smtClean="0"/>
              <a:t>2022-09-12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670C-DD93-C0E3-AE8E-1769DCE4F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7B9D1-E971-0468-2D37-6A4802E3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418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81F0-A369-409E-AC68-FCAB97CF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67177-7A1D-AEF6-848A-991CF57DD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F054-8C67-3177-8E8D-5911075C6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F43B-4359-4C1C-8F17-434C8E28AED5}" type="datetime1">
              <a:rPr lang="en-CA" smtClean="0"/>
              <a:t>2022-09-12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E1DCB-0690-1EB7-2BD0-0A933F2B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9B7EE-27D6-0C23-3B76-917A9A41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1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C104-9174-9700-5C71-990AA6B6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C5C55-7054-9CAE-6597-853479F57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9119-8183-F5F7-8CF7-6DA0C645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23028-3BA6-4CF4-B08F-442D6E8F0D77}" type="datetime1">
              <a:rPr lang="en-CA" smtClean="0"/>
              <a:t>2022-09-12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C9066-0317-D436-CD20-8FE87DDB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6AA15-1B73-E593-58D9-13B39820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959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58B61-E7AD-1F36-6273-77B9D391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DBC2-3A9D-48F1-3201-962D1A589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7AF8B-50F0-04F7-A1C9-D2D0D283D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FA6D0-65BD-CA51-C011-69079084E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46EA-E0C9-41F4-9980-446468F881B4}" type="datetime1">
              <a:rPr lang="en-CA" smtClean="0"/>
              <a:t>2022-09-12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BA22D-054B-DB16-E29B-C31AC483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A3BB2-14AF-8E4A-E58E-89092C97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614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4525D-C7E3-D0AA-1254-817BCF81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F45A-D219-88CC-1B76-95B692CC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1D1B1-DDA3-D653-B5A6-2556FCCF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FD732-C0D7-431D-7C8F-4241AEE96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9649C1-7B5E-E6EB-61D2-839F667D07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136E5-60DB-0AE6-A684-AF636098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FD87A-E0C8-446D-ABF5-BAEC2CE1DEFE}" type="datetime1">
              <a:rPr lang="en-CA" smtClean="0"/>
              <a:t>2022-09-12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C23D7-4A05-A928-EAF8-29F14D468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A8FAD-F43B-B06D-0CA7-E16ACF86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23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508C-73B8-4571-5D53-F8CB6D582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D5666-09F4-5733-B458-0947FAAF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03D35-DD46-44CA-8897-13D4B08CBE6C}" type="datetime1">
              <a:rPr lang="en-CA" smtClean="0"/>
              <a:t>2022-09-12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260F91-4514-BF05-BC9D-B3007527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89B023-CA70-D996-C259-C0C84C7DE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09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2A77E-1EBA-3061-C232-C5D9DC3F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4B8-12FC-4124-83EB-F8BDDD412F10}" type="datetime1">
              <a:rPr lang="en-CA" smtClean="0"/>
              <a:t>2022-09-12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9E8DC-6E0D-6993-036E-E773B00E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8E569-48FF-2D50-D890-610191AA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074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4D3C-59AC-FD47-19B7-CD0E1695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7F4BF-B3CD-B98E-43C6-49B5B1E3D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3F36A-D103-AF32-3E97-CA946480F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5EE03-1348-9D8A-E857-6ABB7AE22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E66BD-F953-4EC8-9F2A-202730E5426B}" type="datetime1">
              <a:rPr lang="en-CA" smtClean="0"/>
              <a:t>2022-09-12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B749F-9406-ABF1-BFE9-164B5EBAF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1F7D9-4C57-6326-33B3-6B8ED97BB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35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40D7-6C42-3AFD-39B6-F86CA382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1ABAE-F8C1-9095-9A21-AFAF9F7B7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15110-2658-44DB-D27E-988F87453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137AA-C6F8-4C22-CF0F-8E9D3FAC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0294C-8855-4635-B8F0-43AF446237C4}" type="datetime1">
              <a:rPr lang="en-CA" smtClean="0"/>
              <a:t>2022-09-12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86F48-AF37-F092-5E3B-FD8B538D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6F57D-8A6C-655E-5BAC-18F6E043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749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89CF-5514-F564-5F44-68E6F381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77C30-F3B8-5BF3-C32A-66E7D0659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D9F4-EFF2-4592-57D8-69BC90548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1B24-383F-4C6E-9CBD-29151DCBC3F1}" type="datetime1">
              <a:rPr lang="en-CA" smtClean="0"/>
              <a:t>2022-09-12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EDBCB-0D88-2A9F-DBCE-C8EF5090C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A49DC-209A-FA91-5FA7-93D98CB53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98692-E698-4F60-B9F2-4B30553D452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2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disuissa/mb_aligner" TargetMode="External"/><Relationship Id="rId2" Type="http://schemas.openxmlformats.org/officeDocument/2006/relationships/hyperlink" Target="https://github.com/google-research/sofima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B0F9-2050-B0E3-82E3-FB3194EAFB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XY Stitching and Z Alignment of the Liver Dataset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F6F31-157B-4998-635A-FC59B6169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Ishaan Singh Chandok</a:t>
            </a:r>
          </a:p>
          <a:p>
            <a:r>
              <a:rPr lang="en-CA" dirty="0"/>
              <a:t>September 12,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33D0F-494C-0CBE-CC03-1368F730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24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841B5F5D-E5D0-3497-1E09-952A9709EF6E}"/>
              </a:ext>
            </a:extLst>
          </p:cNvPr>
          <p:cNvSpPr/>
          <p:nvPr/>
        </p:nvSpPr>
        <p:spPr>
          <a:xfrm>
            <a:off x="-1" y="0"/>
            <a:ext cx="12192001" cy="6769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A0B26-08C6-B6D7-D39E-B5D5A365DDD9}"/>
              </a:ext>
            </a:extLst>
          </p:cNvPr>
          <p:cNvSpPr txBox="1"/>
          <p:nvPr/>
        </p:nvSpPr>
        <p:spPr>
          <a:xfrm>
            <a:off x="1431648" y="779469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Optimization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84213-C320-8D67-CD20-772DDCFCAB5F}"/>
              </a:ext>
            </a:extLst>
          </p:cNvPr>
          <p:cNvSpPr txBox="1"/>
          <p:nvPr/>
        </p:nvSpPr>
        <p:spPr>
          <a:xfrm>
            <a:off x="8066847" y="774559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Rendering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91302-8A69-D565-0E9F-74B22F04B1FD}"/>
              </a:ext>
            </a:extLst>
          </p:cNvPr>
          <p:cNvSpPr txBox="1"/>
          <p:nvPr/>
        </p:nvSpPr>
        <p:spPr>
          <a:xfrm>
            <a:off x="0" y="8258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SOFIMA: </a:t>
            </a:r>
            <a:r>
              <a:rPr lang="en-CA" sz="2800" b="1" dirty="0"/>
              <a:t>S</a:t>
            </a:r>
            <a:r>
              <a:rPr lang="en-CA" sz="2800" dirty="0"/>
              <a:t>calable </a:t>
            </a:r>
            <a:r>
              <a:rPr lang="en-CA" sz="2800" b="1" dirty="0"/>
              <a:t>O</a:t>
            </a:r>
            <a:r>
              <a:rPr lang="en-CA" sz="2800" dirty="0"/>
              <a:t>ptical </a:t>
            </a:r>
            <a:r>
              <a:rPr lang="en-CA" sz="2800" b="1" dirty="0"/>
              <a:t>F</a:t>
            </a:r>
            <a:r>
              <a:rPr lang="en-CA" sz="2800" dirty="0"/>
              <a:t>low-based </a:t>
            </a:r>
            <a:r>
              <a:rPr lang="en-CA" sz="2800" b="1" dirty="0"/>
              <a:t>I</a:t>
            </a:r>
            <a:r>
              <a:rPr lang="en-CA" sz="2800" dirty="0"/>
              <a:t>mage </a:t>
            </a:r>
            <a:r>
              <a:rPr lang="en-CA" sz="2800" b="1" dirty="0"/>
              <a:t>M</a:t>
            </a:r>
            <a:r>
              <a:rPr lang="en-CA" sz="2800" dirty="0"/>
              <a:t>ontaging and </a:t>
            </a:r>
            <a:r>
              <a:rPr lang="en-CA" sz="2800" b="1" dirty="0"/>
              <a:t>A</a:t>
            </a:r>
            <a:r>
              <a:rPr lang="en-CA" sz="2800" dirty="0"/>
              <a:t>lignment </a:t>
            </a: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C90A0D6B-3DAF-5CE4-3121-E324482D217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4125153" y="974614"/>
            <a:ext cx="3941694" cy="49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6C04E641-2DAD-ACAF-2B32-00079F80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0" y="1370346"/>
            <a:ext cx="5715000" cy="4241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FB0344-DF74-FCE8-14D5-380392D5DDB5}"/>
              </a:ext>
            </a:extLst>
          </p:cNvPr>
          <p:cNvSpPr txBox="1"/>
          <p:nvPr/>
        </p:nvSpPr>
        <p:spPr>
          <a:xfrm>
            <a:off x="586406" y="5612146"/>
            <a:ext cx="560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Use spring-mass system to optimize fine flow fields, image taken from [1]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EF3A4-881A-9A00-1B81-F25CA1EA8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091" y="2560490"/>
            <a:ext cx="3463339" cy="3707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DCE55-E69A-E5E0-6E6B-C6ED2116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730" y="1379716"/>
            <a:ext cx="4038063" cy="1038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E46AC-94B5-1DB2-E744-2CC427E628DC}"/>
              </a:ext>
            </a:extLst>
          </p:cNvPr>
          <p:cNvSpPr txBox="1"/>
          <p:nvPr/>
        </p:nvSpPr>
        <p:spPr>
          <a:xfrm>
            <a:off x="8692071" y="7740842"/>
            <a:ext cx="72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50E3F-3761-54D9-FCCC-48334CCCC030}"/>
              </a:ext>
            </a:extLst>
          </p:cNvPr>
          <p:cNvSpPr txBox="1"/>
          <p:nvPr/>
        </p:nvSpPr>
        <p:spPr>
          <a:xfrm>
            <a:off x="6589636" y="6267847"/>
            <a:ext cx="560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Render image, Layer 0 shown above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1CA556-4146-56A0-B104-06FC84C49110}"/>
              </a:ext>
            </a:extLst>
          </p:cNvPr>
          <p:cNvSpPr/>
          <p:nvPr/>
        </p:nvSpPr>
        <p:spPr>
          <a:xfrm>
            <a:off x="8557593" y="3183906"/>
            <a:ext cx="856007" cy="3379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7473F2-4F36-BEFF-525C-CD4D4465BC64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 flipH="1">
            <a:off x="8985597" y="2418173"/>
            <a:ext cx="434165" cy="76573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9569238-7D88-5C29-A727-0D703840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685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97CD-5C57-C7AE-57B3-E790FD4F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Overview of Z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C129-9506-B72D-35EB-4DEA978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96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841B5F5D-E5D0-3497-1E09-952A9709EF6E}"/>
              </a:ext>
            </a:extLst>
          </p:cNvPr>
          <p:cNvSpPr/>
          <p:nvPr/>
        </p:nvSpPr>
        <p:spPr>
          <a:xfrm>
            <a:off x="-1" y="0"/>
            <a:ext cx="12192001" cy="6769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A0B26-08C6-B6D7-D39E-B5D5A365DDD9}"/>
              </a:ext>
            </a:extLst>
          </p:cNvPr>
          <p:cNvSpPr txBox="1"/>
          <p:nvPr/>
        </p:nvSpPr>
        <p:spPr>
          <a:xfrm>
            <a:off x="485412" y="961806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Global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84213-C320-8D67-CD20-772DDCFCAB5F}"/>
              </a:ext>
            </a:extLst>
          </p:cNvPr>
          <p:cNvSpPr txBox="1"/>
          <p:nvPr/>
        </p:nvSpPr>
        <p:spPr>
          <a:xfrm>
            <a:off x="4580282" y="939511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Rough Alignment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1E94C-1FC4-99D9-59C0-143D6DFE7753}"/>
              </a:ext>
            </a:extLst>
          </p:cNvPr>
          <p:cNvSpPr txBox="1"/>
          <p:nvPr/>
        </p:nvSpPr>
        <p:spPr>
          <a:xfrm>
            <a:off x="8496299" y="939511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Rough Optimization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ACDFD-A202-26DF-EC15-E595CE898227}"/>
              </a:ext>
            </a:extLst>
          </p:cNvPr>
          <p:cNvSpPr txBox="1"/>
          <p:nvPr/>
        </p:nvSpPr>
        <p:spPr>
          <a:xfrm>
            <a:off x="296518" y="3482039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Rendering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91302-8A69-D565-0E9F-74B22F04B1FD}"/>
              </a:ext>
            </a:extLst>
          </p:cNvPr>
          <p:cNvSpPr txBox="1"/>
          <p:nvPr/>
        </p:nvSpPr>
        <p:spPr>
          <a:xfrm>
            <a:off x="0" y="8258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latin typeface="Corbel" panose="020B0503020204020204" pitchFamily="34" charset="0"/>
              </a:rPr>
              <a:t>SAToRI: </a:t>
            </a:r>
            <a:r>
              <a:rPr lang="en-CA" sz="2800" b="1" dirty="0">
                <a:latin typeface="Corbel" panose="020B0503020204020204" pitchFamily="34" charset="0"/>
              </a:rPr>
              <a:t>S</a:t>
            </a:r>
            <a:r>
              <a:rPr lang="en-CA" sz="2800" dirty="0">
                <a:latin typeface="Corbel" panose="020B0503020204020204" pitchFamily="34" charset="0"/>
              </a:rPr>
              <a:t>titching and </a:t>
            </a:r>
            <a:r>
              <a:rPr lang="en-CA" sz="2800" b="1" dirty="0">
                <a:latin typeface="Corbel" panose="020B0503020204020204" pitchFamily="34" charset="0"/>
              </a:rPr>
              <a:t>A</a:t>
            </a:r>
            <a:r>
              <a:rPr lang="en-CA" sz="2800" dirty="0">
                <a:latin typeface="Corbel" panose="020B0503020204020204" pitchFamily="34" charset="0"/>
              </a:rPr>
              <a:t>lignment </a:t>
            </a:r>
            <a:r>
              <a:rPr lang="en-CA" sz="2800" b="1" dirty="0">
                <a:latin typeface="Corbel" panose="020B0503020204020204" pitchFamily="34" charset="0"/>
              </a:rPr>
              <a:t>To</a:t>
            </a:r>
            <a:r>
              <a:rPr lang="en-CA" sz="2800" dirty="0">
                <a:latin typeface="Corbel" panose="020B0503020204020204" pitchFamily="34" charset="0"/>
              </a:rPr>
              <a:t>ols for High-</a:t>
            </a:r>
            <a:r>
              <a:rPr lang="en-CA" sz="2800" b="1" dirty="0">
                <a:latin typeface="Corbel" panose="020B0503020204020204" pitchFamily="34" charset="0"/>
              </a:rPr>
              <a:t>R</a:t>
            </a:r>
            <a:r>
              <a:rPr lang="en-CA" sz="2800" dirty="0">
                <a:latin typeface="Corbel" panose="020B0503020204020204" pitchFamily="34" charset="0"/>
              </a:rPr>
              <a:t>esolution </a:t>
            </a:r>
            <a:r>
              <a:rPr lang="en-CA" sz="2800" b="1" dirty="0">
                <a:latin typeface="Corbel" panose="020B0503020204020204" pitchFamily="34" charset="0"/>
              </a:rPr>
              <a:t>I</a:t>
            </a:r>
            <a:r>
              <a:rPr lang="en-CA" sz="2800" dirty="0">
                <a:latin typeface="Corbel" panose="020B0503020204020204" pitchFamily="34" charset="0"/>
              </a:rPr>
              <a:t>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9B100-1068-D1F0-EB7F-E1B8E1928158}"/>
              </a:ext>
            </a:extLst>
          </p:cNvPr>
          <p:cNvSpPr txBox="1"/>
          <p:nvPr/>
        </p:nvSpPr>
        <p:spPr>
          <a:xfrm>
            <a:off x="8327335" y="3483722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Fine Alignment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4FB9E-A66B-35ED-1208-F37497983C54}"/>
              </a:ext>
            </a:extLst>
          </p:cNvPr>
          <p:cNvSpPr txBox="1"/>
          <p:nvPr/>
        </p:nvSpPr>
        <p:spPr>
          <a:xfrm>
            <a:off x="4301988" y="3482039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Fine Optimization</a:t>
            </a:r>
          </a:p>
        </p:txBody>
      </p:sp>
      <p:pic>
        <p:nvPicPr>
          <p:cNvPr id="18" name="Picture 1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B1A918EA-3459-DFCB-CE42-61A3042D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7" y="1587228"/>
            <a:ext cx="1245704" cy="1245704"/>
          </a:xfrm>
          <a:prstGeom prst="rect">
            <a:avLst/>
          </a:prstGeom>
        </p:spPr>
      </p:pic>
      <p:pic>
        <p:nvPicPr>
          <p:cNvPr id="20" name="Picture 19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8BFC796F-6322-1EA6-FFEA-051867FB9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7789">
            <a:off x="1898179" y="1593946"/>
            <a:ext cx="1220823" cy="1220823"/>
          </a:xfrm>
          <a:prstGeom prst="rect">
            <a:avLst/>
          </a:prstGeom>
        </p:spPr>
      </p:pic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5F75E2E0-EEE9-4526-7DE8-2483554FB2B3}"/>
              </a:ext>
            </a:extLst>
          </p:cNvPr>
          <p:cNvSpPr/>
          <p:nvPr/>
        </p:nvSpPr>
        <p:spPr>
          <a:xfrm rot="14015335">
            <a:off x="3183786" y="1473960"/>
            <a:ext cx="616224" cy="358820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26" name="Picture 25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66144203-FAE9-4061-B897-F60D1B97C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18" y="1390859"/>
            <a:ext cx="1484245" cy="1484245"/>
          </a:xfrm>
          <a:prstGeom prst="rect">
            <a:avLst/>
          </a:prstGeom>
        </p:spPr>
      </p:pic>
      <p:pic>
        <p:nvPicPr>
          <p:cNvPr id="28" name="Picture 2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E396CE80-A2A3-F4CA-2096-56DA55534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73" y="1390858"/>
            <a:ext cx="1484246" cy="1484246"/>
          </a:xfrm>
          <a:prstGeom prst="rect">
            <a:avLst/>
          </a:prstGeom>
        </p:spPr>
      </p:pic>
      <p:pic>
        <p:nvPicPr>
          <p:cNvPr id="1026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9924727C-37F1-9A90-A899-536F1138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08" y="1595630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B8BF0BC4-FF12-A5AB-1B8C-4193363A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19" y="1600807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0D31C55E-4D07-B1D5-73AE-F624F9B4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37" y="2074636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8EF0B0FD-6E77-B52B-AF14-E515ADCF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99" y="2076708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AB3F35AE-4E60-C90A-DB5B-81968905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88" y="2615688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C6D3B66F-1B75-DEA6-69B7-B06E7BE4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17" y="2615688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528F30-5E0E-B911-36F7-D08234C19F1E}"/>
              </a:ext>
            </a:extLst>
          </p:cNvPr>
          <p:cNvCxnSpPr>
            <a:cxnSpLocks/>
          </p:cNvCxnSpPr>
          <p:nvPr/>
        </p:nvCxnSpPr>
        <p:spPr>
          <a:xfrm flipV="1">
            <a:off x="4580282" y="1713553"/>
            <a:ext cx="171202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CCE53D-04AF-04F6-0247-7041964D8101}"/>
              </a:ext>
            </a:extLst>
          </p:cNvPr>
          <p:cNvCxnSpPr>
            <a:cxnSpLocks/>
          </p:cNvCxnSpPr>
          <p:nvPr/>
        </p:nvCxnSpPr>
        <p:spPr>
          <a:xfrm>
            <a:off x="5498864" y="2187782"/>
            <a:ext cx="17030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BC71C7-6CA8-384F-6802-41000981657C}"/>
              </a:ext>
            </a:extLst>
          </p:cNvPr>
          <p:cNvCxnSpPr>
            <a:cxnSpLocks/>
          </p:cNvCxnSpPr>
          <p:nvPr/>
        </p:nvCxnSpPr>
        <p:spPr>
          <a:xfrm flipV="1">
            <a:off x="4805862" y="2726762"/>
            <a:ext cx="171202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0F1B2C28-34E2-4EF8-DF90-8273AAE2D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115" y="1424070"/>
            <a:ext cx="1782627" cy="17859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65758E2-706F-C34C-BB5F-2EEBD479585F}"/>
              </a:ext>
            </a:extLst>
          </p:cNvPr>
          <p:cNvSpPr txBox="1"/>
          <p:nvPr/>
        </p:nvSpPr>
        <p:spPr>
          <a:xfrm>
            <a:off x="3259001" y="2968465"/>
            <a:ext cx="533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(Matching points in downsampled images)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A1CF74-104C-6DA7-F1AE-403EE778B3F2}"/>
              </a:ext>
            </a:extLst>
          </p:cNvPr>
          <p:cNvSpPr txBox="1"/>
          <p:nvPr/>
        </p:nvSpPr>
        <p:spPr>
          <a:xfrm>
            <a:off x="7916412" y="1505521"/>
            <a:ext cx="175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(Image modelled as a spring-mesh system with connections to neighbouring z-layers)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CE5DE4-8EDE-BDAF-36BE-497375E712C0}"/>
              </a:ext>
            </a:extLst>
          </p:cNvPr>
          <p:cNvSpPr txBox="1"/>
          <p:nvPr/>
        </p:nvSpPr>
        <p:spPr>
          <a:xfrm>
            <a:off x="7712703" y="6160423"/>
            <a:ext cx="3632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(Fine flow fields between images)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1B65A-ADFC-D8C1-870A-CB19D80477BA}"/>
              </a:ext>
            </a:extLst>
          </p:cNvPr>
          <p:cNvSpPr txBox="1"/>
          <p:nvPr/>
        </p:nvSpPr>
        <p:spPr>
          <a:xfrm>
            <a:off x="4494536" y="6160423"/>
            <a:ext cx="2417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(Relaxed flow fields)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789744E2-5FBB-7C6C-014C-6FAC9848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40" y="4138967"/>
            <a:ext cx="2147784" cy="19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85F89BF3-7BC2-15BD-ECCB-6D2A0F22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22" y="4136712"/>
            <a:ext cx="2205167" cy="19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B15DEF6F-B140-EF07-4225-928EF5D0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7" y="3844776"/>
            <a:ext cx="2535356" cy="223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rrow: Curved Up 55">
            <a:extLst>
              <a:ext uri="{FF2B5EF4-FFF2-40B4-BE49-F238E27FC236}">
                <a16:creationId xmlns:a16="http://schemas.microsoft.com/office/drawing/2014/main" id="{6B20767F-ADFA-3EE1-AC46-FFE6F860368F}"/>
              </a:ext>
            </a:extLst>
          </p:cNvPr>
          <p:cNvSpPr/>
          <p:nvPr/>
        </p:nvSpPr>
        <p:spPr>
          <a:xfrm rot="10800000">
            <a:off x="9132968" y="3919585"/>
            <a:ext cx="396000" cy="216000"/>
          </a:xfrm>
          <a:prstGeom prst="curvedUpArrow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59" name="Picture 58" descr="A close-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06DB0902-27E0-E706-B21C-6D0884D28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2" y="4200935"/>
            <a:ext cx="906665" cy="1478149"/>
          </a:xfrm>
          <a:prstGeom prst="rect">
            <a:avLst/>
          </a:prstGeom>
        </p:spPr>
      </p:pic>
      <p:pic>
        <p:nvPicPr>
          <p:cNvPr id="63" name="Picture 62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BD0A19C4-7596-2DB6-617D-84B1A4FC94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72" y="4237983"/>
            <a:ext cx="941859" cy="1478149"/>
          </a:xfrm>
          <a:prstGeom prst="rect">
            <a:avLst/>
          </a:prstGeom>
        </p:spPr>
      </p:pic>
      <p:pic>
        <p:nvPicPr>
          <p:cNvPr id="61" name="Picture 60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D1532566-5F14-A3A7-141C-1EBC4AD2CF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31" y="4273696"/>
            <a:ext cx="906665" cy="1415360"/>
          </a:xfrm>
          <a:prstGeom prst="rect">
            <a:avLst/>
          </a:prstGeom>
        </p:spPr>
      </p:pic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C90A0D6B-3DAF-5CE4-3121-E324482D2176}"/>
              </a:ext>
            </a:extLst>
          </p:cNvPr>
          <p:cNvCxnSpPr>
            <a:cxnSpLocks/>
          </p:cNvCxnSpPr>
          <p:nvPr/>
        </p:nvCxnSpPr>
        <p:spPr>
          <a:xfrm flipV="1">
            <a:off x="3228560" y="1151164"/>
            <a:ext cx="1222512" cy="933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CC99E250-8445-7101-6538-72C2065CC2CE}"/>
              </a:ext>
            </a:extLst>
          </p:cNvPr>
          <p:cNvCxnSpPr>
            <a:cxnSpLocks/>
          </p:cNvCxnSpPr>
          <p:nvPr/>
        </p:nvCxnSpPr>
        <p:spPr>
          <a:xfrm>
            <a:off x="7249177" y="1160496"/>
            <a:ext cx="1111525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or: Elbow 1032">
            <a:extLst>
              <a:ext uri="{FF2B5EF4-FFF2-40B4-BE49-F238E27FC236}">
                <a16:creationId xmlns:a16="http://schemas.microsoft.com/office/drawing/2014/main" id="{E313ED84-2EFA-CD6F-5EF0-561D1A3E50E3}"/>
              </a:ext>
            </a:extLst>
          </p:cNvPr>
          <p:cNvCxnSpPr>
            <a:cxnSpLocks/>
          </p:cNvCxnSpPr>
          <p:nvPr/>
        </p:nvCxnSpPr>
        <p:spPr>
          <a:xfrm>
            <a:off x="11219622" y="1151164"/>
            <a:ext cx="12700" cy="2532613"/>
          </a:xfrm>
          <a:prstGeom prst="bentConnector3">
            <a:avLst>
              <a:gd name="adj1" fmla="val 4226087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097BF6AA-44DD-2650-131D-30F1FF2D321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6995493" y="3682094"/>
            <a:ext cx="111143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5FC80BF1-7419-3BC2-4119-88D1A4A0737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2990023" y="3682094"/>
            <a:ext cx="111143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TextBox 1042">
            <a:extLst>
              <a:ext uri="{FF2B5EF4-FFF2-40B4-BE49-F238E27FC236}">
                <a16:creationId xmlns:a16="http://schemas.microsoft.com/office/drawing/2014/main" id="{E8F83A7E-197A-8647-CD74-1799DE26C672}"/>
              </a:ext>
            </a:extLst>
          </p:cNvPr>
          <p:cNvSpPr txBox="1"/>
          <p:nvPr/>
        </p:nvSpPr>
        <p:spPr>
          <a:xfrm>
            <a:off x="160888" y="3037024"/>
            <a:ext cx="309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(Affine motion between images)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1AB9D220-E03C-2353-35BD-63EC2437544A}"/>
              </a:ext>
            </a:extLst>
          </p:cNvPr>
          <p:cNvSpPr txBox="1"/>
          <p:nvPr/>
        </p:nvSpPr>
        <p:spPr>
          <a:xfrm>
            <a:off x="137540" y="6160423"/>
            <a:ext cx="3144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(Full-resolution image stacks)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0475357-9864-AACE-9286-CC727BA5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919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97CD-5C57-C7AE-57B3-E790FD4F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Rough Z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C129-9506-B72D-35EB-4DEA978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BBD3-E38E-4E69-DE42-6AFDED0A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Rough Z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BC6C3-6B2B-B929-0089-D967002BF8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75930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Given two images,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dirty="0"/>
                  <a:t>, want to align these images</a:t>
                </a:r>
              </a:p>
              <a:p>
                <a:r>
                  <a:rPr lang="en-CA" dirty="0"/>
                  <a:t>The images are first downsampled</a:t>
                </a:r>
              </a:p>
              <a:p>
                <a:r>
                  <a:rPr lang="en-CA" dirty="0"/>
                  <a:t>Using SIFT, a global affine transformation between the images is found</a:t>
                </a:r>
              </a:p>
              <a:p>
                <a:r>
                  <a:rPr lang="en-CA" dirty="0"/>
                  <a:t>Matching points found between images using SIFT or block matching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BC6C3-6B2B-B929-0089-D967002BF8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75930"/>
                <a:ext cx="10515600" cy="4351338"/>
              </a:xfrm>
              <a:blipFill>
                <a:blip r:embed="rId3"/>
                <a:stretch>
                  <a:fillRect l="-1043" t="-196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559E-9233-E792-5B3C-9E27C7281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543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419F-FAE5-BDCD-7ABD-C88677CF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Matching Points via SIFT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AE88E3-A44E-CE28-3648-203765DB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822" y="5815653"/>
            <a:ext cx="2010360" cy="5116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1800" dirty="0"/>
              <a:t>Displacement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D5466-F42D-8EC1-9D8A-9E6122E45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802" y="1583759"/>
            <a:ext cx="5415006" cy="42318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C6E52-2FFC-34DF-5C5C-A650ECB98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92" y="1583759"/>
            <a:ext cx="5701850" cy="423189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247C9E-6643-A7A3-4056-81A450DA055A}"/>
              </a:ext>
            </a:extLst>
          </p:cNvPr>
          <p:cNvSpPr txBox="1">
            <a:spLocks/>
          </p:cNvSpPr>
          <p:nvPr/>
        </p:nvSpPr>
        <p:spPr>
          <a:xfrm>
            <a:off x="7444567" y="5816292"/>
            <a:ext cx="3333476" cy="511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CA" sz="1800" dirty="0"/>
              <a:t>Horizontal Displacements on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85F7E9-B1DC-BE0F-4E74-BE69FA599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3430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F62255-60CE-6138-F0EE-40D324027A66}"/>
              </a:ext>
            </a:extLst>
          </p:cNvPr>
          <p:cNvSpPr txBox="1"/>
          <p:nvPr/>
        </p:nvSpPr>
        <p:spPr>
          <a:xfrm>
            <a:off x="3264195" y="138227"/>
            <a:ext cx="614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Matching points via cross-correlation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8DE523C-2DBF-0CE7-49C7-6B2ED19C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6057"/>
            <a:ext cx="12149853" cy="60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C8C82-C55C-2A4F-63B0-9591E52B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508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BBD3-E38E-4E69-DE42-6AFDED0A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Rough Z 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BC6C3-6B2B-B929-0089-D967002BF8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75930"/>
                <a:ext cx="1051560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CA" dirty="0"/>
                  <a:t>Given two images,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dirty="0"/>
                  <a:t>, want to align these images</a:t>
                </a:r>
              </a:p>
              <a:p>
                <a:r>
                  <a:rPr lang="en-CA" dirty="0"/>
                  <a:t>The images are first downsampled</a:t>
                </a:r>
              </a:p>
              <a:p>
                <a:r>
                  <a:rPr lang="en-CA" dirty="0"/>
                  <a:t>Using SIFT, a global affine transformation between the images is found</a:t>
                </a:r>
              </a:p>
              <a:p>
                <a:r>
                  <a:rPr lang="en-CA" dirty="0"/>
                  <a:t>Matching points found between images using SIFT or block matching</a:t>
                </a:r>
              </a:p>
              <a:p>
                <a:r>
                  <a:rPr lang="en-CA" dirty="0"/>
                  <a:t>A spring-mass system is generated for each image, and relaxed with the goal of making the matching points as close as possible</a:t>
                </a:r>
              </a:p>
              <a:p>
                <a:r>
                  <a:rPr lang="en-CA" dirty="0"/>
                  <a:t>This is done by assigning resting-length-0 springs between matching points</a:t>
                </a:r>
              </a:p>
              <a:p>
                <a:r>
                  <a:rPr lang="en-CA" dirty="0"/>
                  <a:t>For sufficiently small images, the mesh relaxation step can be skipped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8BC6C3-6B2B-B929-0089-D967002BF8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75930"/>
                <a:ext cx="10515600" cy="4351338"/>
              </a:xfrm>
              <a:blipFill>
                <a:blip r:embed="rId3"/>
                <a:stretch>
                  <a:fillRect l="-1043" t="-2801" r="-174" b="-280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559E-9233-E792-5B3C-9E27C7281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76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97CD-5C57-C7AE-57B3-E790FD4F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Fine Z 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C129-9506-B72D-35EB-4DEA978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0640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F7CBF6-9219-9374-0AF3-907513657260}"/>
                  </a:ext>
                </a:extLst>
              </p:cNvPr>
              <p:cNvSpPr txBox="1"/>
              <p:nvPr/>
            </p:nvSpPr>
            <p:spPr>
              <a:xfrm>
                <a:off x="736862" y="5403260"/>
                <a:ext cx="3239974" cy="12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/>
                  <a:t>Step 1: Estimate map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4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sz="2400" dirty="0"/>
                  <a:t> using rough alignment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AF7CBF6-9219-9374-0AF3-907513657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62" y="5403260"/>
                <a:ext cx="3239974" cy="1228863"/>
              </a:xfrm>
              <a:prstGeom prst="rect">
                <a:avLst/>
              </a:prstGeom>
              <a:blipFill>
                <a:blip r:embed="rId3"/>
                <a:stretch>
                  <a:fillRect l="-3013" t="-3960" b="-990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E3B482A6-870B-7912-0468-1FA196B14B41}"/>
              </a:ext>
            </a:extLst>
          </p:cNvPr>
          <p:cNvSpPr txBox="1"/>
          <p:nvPr/>
        </p:nvSpPr>
        <p:spPr>
          <a:xfrm>
            <a:off x="4232030" y="5408218"/>
            <a:ext cx="36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2: Iterate until flow map has a fine resolution (filter intermediate maps)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5CB2D-11FB-6A3F-47C3-BB3C7F833ED7}"/>
              </a:ext>
            </a:extLst>
          </p:cNvPr>
          <p:cNvSpPr txBox="1"/>
          <p:nvPr/>
        </p:nvSpPr>
        <p:spPr>
          <a:xfrm>
            <a:off x="8159130" y="5400468"/>
            <a:ext cx="3127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Step 3: Filter false matches and relax system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8D9F33F-BFA8-C784-D0FA-50949CC84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Computing Flow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DD998-90F1-6884-2804-27E5CB37103A}"/>
                  </a:ext>
                </a:extLst>
              </p:cNvPr>
              <p:cNvSpPr txBox="1"/>
              <p:nvPr/>
            </p:nvSpPr>
            <p:spPr>
              <a:xfrm>
                <a:off x="838199" y="1533393"/>
                <a:ext cx="10466087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/>
                  <a:t>Goal: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𝑏𝑜𝑡𝑡𝑜𝑚</m:t>
                        </m:r>
                      </m:sub>
                    </m:sSub>
                  </m:oMath>
                </a14:m>
                <a:r>
                  <a:rPr lang="en-CA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</m:oMath>
                </a14:m>
                <a:r>
                  <a:rPr lang="en-CA" sz="2400" dirty="0"/>
                  <a:t>, want to find a flow map between these images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CDD998-90F1-6884-2804-27E5CB371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33393"/>
                <a:ext cx="10466087" cy="490199"/>
              </a:xfrm>
              <a:prstGeom prst="rect">
                <a:avLst/>
              </a:prstGeom>
              <a:blipFill>
                <a:blip r:embed="rId4"/>
                <a:stretch>
                  <a:fillRect l="-874" t="-8750" b="-237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CFA285ED-D25E-C8BE-E5F8-A520DE30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6" y="2231399"/>
            <a:ext cx="3414982" cy="30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0B945-A335-8280-10EB-0F65AF68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19</a:t>
            </a:fld>
            <a:endParaRPr lang="en-CA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D5B1337-6FDD-65BF-C068-C01A9B828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30" y="2261216"/>
            <a:ext cx="3505201" cy="30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0B1863F-A53C-9635-670B-2D1E457A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03" y="2218726"/>
            <a:ext cx="3543169" cy="312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75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97DC-82C7-2673-E8E1-8BE1967B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CAE54-78B1-612F-8481-49BB11959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Background on Liver Dataset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Important Algorithms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Overview of XY Stitching using SOFIMA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Z Alignment using SAToRI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Future Plans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993F7-B2C3-509D-A6D9-EB30A34A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12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2FDE1-562F-6A9C-736E-69695B8D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20</a:t>
            </a:fld>
            <a:endParaRPr lang="en-CA"/>
          </a:p>
        </p:txBody>
      </p:sp>
      <p:pic>
        <p:nvPicPr>
          <p:cNvPr id="4" name="Picture 3" descr="A picture containing text, building material, stone&#10;&#10;Description automatically generated">
            <a:extLst>
              <a:ext uri="{FF2B5EF4-FFF2-40B4-BE49-F238E27FC236}">
                <a16:creationId xmlns:a16="http://schemas.microsoft.com/office/drawing/2014/main" id="{2743E040-9154-209E-466D-6CD06DE20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F88F6D-5772-3E47-CBAE-12E32A8A1CA8}"/>
              </a:ext>
            </a:extLst>
          </p:cNvPr>
          <p:cNvSpPr txBox="1"/>
          <p:nvPr/>
        </p:nvSpPr>
        <p:spPr>
          <a:xfrm>
            <a:off x="10061616" y="3244334"/>
            <a:ext cx="323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Layers 51 to 81</a:t>
            </a:r>
          </a:p>
        </p:txBody>
      </p:sp>
    </p:spTree>
    <p:extLst>
      <p:ext uri="{BB962C8B-B14F-4D97-AF65-F5344CB8AC3E}">
        <p14:creationId xmlns:p14="http://schemas.microsoft.com/office/powerpoint/2010/main" val="1775716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76C44-7022-23CF-E1EF-918AC06F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21</a:t>
            </a:fld>
            <a:endParaRPr lang="en-CA"/>
          </a:p>
        </p:txBody>
      </p:sp>
      <p:pic>
        <p:nvPicPr>
          <p:cNvPr id="4" name="Picture 3" descr="A picture containing outdoor, crater&#10;&#10;Description automatically generated">
            <a:extLst>
              <a:ext uri="{FF2B5EF4-FFF2-40B4-BE49-F238E27FC236}">
                <a16:creationId xmlns:a16="http://schemas.microsoft.com/office/drawing/2014/main" id="{6683CF44-EC15-85E5-C512-355244E0C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B726F-C540-C4E8-D9C1-21C0D3F217EF}"/>
              </a:ext>
            </a:extLst>
          </p:cNvPr>
          <p:cNvSpPr txBox="1"/>
          <p:nvPr/>
        </p:nvSpPr>
        <p:spPr>
          <a:xfrm>
            <a:off x="9733813" y="3244334"/>
            <a:ext cx="323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Layers 51 to 81 (zoom)</a:t>
            </a:r>
          </a:p>
        </p:txBody>
      </p:sp>
    </p:spTree>
    <p:extLst>
      <p:ext uri="{BB962C8B-B14F-4D97-AF65-F5344CB8AC3E}">
        <p14:creationId xmlns:p14="http://schemas.microsoft.com/office/powerpoint/2010/main" val="3411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9A8F-8058-A5AD-B808-5E469861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5A06-103B-B4FA-9C83-72BFDA593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Complete implementation of 3D spring-mesh system</a:t>
            </a:r>
          </a:p>
          <a:p>
            <a:r>
              <a:rPr lang="en-CA" dirty="0"/>
              <a:t>Calculate residuals between matching points as a method to determine poorly aligned images</a:t>
            </a:r>
          </a:p>
          <a:p>
            <a:r>
              <a:rPr lang="en-CA" dirty="0"/>
              <a:t>Correct local wrinkling (convergence of mesh, 3D mesh, etc.)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8A3F4-B9E7-6E34-184D-177B4868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3876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67D64-7AE8-38FE-4090-321094885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2625"/>
            <a:ext cx="10515600" cy="4351338"/>
          </a:xfrm>
        </p:spPr>
        <p:txBody>
          <a:bodyPr/>
          <a:lstStyle/>
          <a:p>
            <a:r>
              <a:rPr lang="en-CA" dirty="0"/>
              <a:t>Block Alignment: Align overlapping batches by calculating a consensus flow map, and applying the flow in a decaying manner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40C55B-59A0-B1F3-B393-C74C30F9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7" y="1934404"/>
            <a:ext cx="7134225" cy="39433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ACDE2-2013-9A47-5BFA-B310336D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8903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9A8F-8058-A5AD-B808-5E469861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D5A06-103B-B4FA-9C83-72BFDA593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Complete implementation of 3D spring-mesh system</a:t>
            </a:r>
          </a:p>
          <a:p>
            <a:r>
              <a:rPr lang="en-CA" dirty="0"/>
              <a:t>Calculate residuals between matching points as a method to determine poorly aligned images</a:t>
            </a:r>
          </a:p>
          <a:p>
            <a:r>
              <a:rPr lang="en-CA" dirty="0"/>
              <a:t>Correct local wrinkling (convergence of mesh, 3D mesh, etc.)</a:t>
            </a:r>
          </a:p>
          <a:p>
            <a:r>
              <a:rPr lang="en-CA" dirty="0"/>
              <a:t>Block Alignment: Align overlapping batches by calculating a consensus flow map, and applying the flow in a decaying manner</a:t>
            </a:r>
          </a:p>
          <a:p>
            <a:r>
              <a:rPr lang="en-CA" dirty="0"/>
              <a:t>Remove SOFIMA dependency</a:t>
            </a:r>
          </a:p>
          <a:p>
            <a:r>
              <a:rPr lang="en-CA" dirty="0"/>
              <a:t>Consolidate our SEM adult </a:t>
            </a:r>
            <a:r>
              <a:rPr lang="en-CA" i="1" dirty="0"/>
              <a:t>C. elegans </a:t>
            </a:r>
            <a:r>
              <a:rPr lang="en-CA" dirty="0"/>
              <a:t>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28059-17A1-5AA2-02A6-686352D7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017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3972-DD40-677B-CB4F-E2C64D2B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B08DF-1CD5-FB5D-BB8C-11738E9A9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99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[1] </a:t>
            </a:r>
            <a:r>
              <a:rPr lang="en-CA" dirty="0">
                <a:hlinkClick r:id="rId2"/>
              </a:rPr>
              <a:t>https://github.com/google-research/sofima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[2] </a:t>
            </a:r>
            <a:r>
              <a:rPr lang="en-CA" dirty="0">
                <a:hlinkClick r:id="rId3"/>
              </a:rPr>
              <a:t>https://github.com/adisuissa/mb_aligner</a:t>
            </a:r>
            <a:r>
              <a:rPr lang="en-CA" dirty="0"/>
              <a:t> </a:t>
            </a:r>
          </a:p>
          <a:p>
            <a:pPr>
              <a:buFontTx/>
              <a:buChar char="-"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780A4-A08D-5E78-4AF8-9715446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590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1F24-215F-8BAF-E55D-8C7943DB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DE950-5D94-FB90-AF25-CBFB2936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013" y="1852267"/>
            <a:ext cx="3375991" cy="4351338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Zhen Lab</a:t>
            </a:r>
          </a:p>
          <a:p>
            <a:r>
              <a:rPr lang="en-CA" dirty="0"/>
              <a:t>Prof. Mei Zhen</a:t>
            </a:r>
          </a:p>
          <a:p>
            <a:r>
              <a:rPr lang="en-CA" dirty="0"/>
              <a:t>Dr. Ben Mulcahy</a:t>
            </a:r>
          </a:p>
          <a:p>
            <a:r>
              <a:rPr lang="en-CA" dirty="0"/>
              <a:t>Dr. Tosif Ahamed</a:t>
            </a:r>
          </a:p>
          <a:p>
            <a:r>
              <a:rPr lang="en-CA" dirty="0"/>
              <a:t>Dylan Fong</a:t>
            </a:r>
          </a:p>
          <a:p>
            <a:r>
              <a:rPr lang="en-CA" dirty="0"/>
              <a:t>All members of Zhen Lab </a:t>
            </a:r>
            <a:r>
              <a:rPr lang="en-CA" dirty="0">
                <a:sym typeface="Wingdings" panose="05000000000000000000" pitchFamily="2" charset="2"/>
              </a:rPr>
              <a:t>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0884E0-7D4A-A494-BAC0-9B5D0CDF93DF}"/>
              </a:ext>
            </a:extLst>
          </p:cNvPr>
          <p:cNvSpPr txBox="1">
            <a:spLocks/>
          </p:cNvSpPr>
          <p:nvPr/>
        </p:nvSpPr>
        <p:spPr>
          <a:xfrm>
            <a:off x="4408004" y="1825625"/>
            <a:ext cx="33759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Lichtman Lab</a:t>
            </a:r>
          </a:p>
          <a:p>
            <a:r>
              <a:rPr lang="en-CA" dirty="0"/>
              <a:t>Dr. Yuelong Wu</a:t>
            </a:r>
          </a:p>
          <a:p>
            <a:r>
              <a:rPr lang="en-CA" dirty="0"/>
              <a:t>Dr. Shuohong Wang</a:t>
            </a:r>
          </a:p>
          <a:p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735937-A141-042B-3A66-A1E9253830AE}"/>
              </a:ext>
            </a:extLst>
          </p:cNvPr>
          <p:cNvSpPr txBox="1">
            <a:spLocks/>
          </p:cNvSpPr>
          <p:nvPr/>
        </p:nvSpPr>
        <p:spPr>
          <a:xfrm>
            <a:off x="7783995" y="1825625"/>
            <a:ext cx="33759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Bader Lab</a:t>
            </a:r>
          </a:p>
          <a:p>
            <a:r>
              <a:rPr lang="en-CA" dirty="0"/>
              <a:t>Ronald Xie</a:t>
            </a:r>
          </a:p>
          <a:p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D21E8-BA12-4E62-5DC6-9A5E41AC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1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F9FC2-ED0A-073B-DAAE-79403BAD5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Liver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F1B4C-52B7-039F-B3FF-3F705C07C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5584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The human liver sections are imaged using a serial block-face scanning electron microscope (SBF-SEM)</a:t>
            </a:r>
          </a:p>
          <a:p>
            <a:r>
              <a:rPr lang="en-CA" dirty="0"/>
              <a:t>CLAHE applied to improve contrast of raw images</a:t>
            </a:r>
          </a:p>
          <a:p>
            <a:r>
              <a:rPr lang="en-CA" dirty="0"/>
              <a:t>Each tile has ideally ~10% overlap with neighbouring tiles, and each section is ~50 nm thick</a:t>
            </a:r>
          </a:p>
          <a:p>
            <a:r>
              <a:rPr lang="en-CA" dirty="0"/>
              <a:t>Issues in the dataset include:</a:t>
            </a:r>
          </a:p>
          <a:p>
            <a:endParaRPr lang="en-CA" dirty="0"/>
          </a:p>
        </p:txBody>
      </p:sp>
      <p:pic>
        <p:nvPicPr>
          <p:cNvPr id="5" name="Picture 4" descr="A picture containing mammal&#10;&#10;Description automatically generated">
            <a:extLst>
              <a:ext uri="{FF2B5EF4-FFF2-40B4-BE49-F238E27FC236}">
                <a16:creationId xmlns:a16="http://schemas.microsoft.com/office/drawing/2014/main" id="{CC3DA046-9927-7690-79FC-A726F0F6D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5" r="6478"/>
          <a:stretch/>
        </p:blipFill>
        <p:spPr>
          <a:xfrm>
            <a:off x="6096000" y="1561481"/>
            <a:ext cx="5257800" cy="1298814"/>
          </a:xfrm>
          <a:prstGeom prst="rect">
            <a:avLst/>
          </a:prstGeom>
        </p:spPr>
      </p:pic>
      <p:pic>
        <p:nvPicPr>
          <p:cNvPr id="7" name="Picture 6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33C61AE5-47C8-89D6-E3C6-A85F97751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3" b="-42113"/>
          <a:stretch/>
        </p:blipFill>
        <p:spPr>
          <a:xfrm>
            <a:off x="7673921" y="3349487"/>
            <a:ext cx="2101958" cy="4578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901CD-2221-E890-CBE0-26F200AAB4D5}"/>
              </a:ext>
            </a:extLst>
          </p:cNvPr>
          <p:cNvSpPr txBox="1"/>
          <p:nvPr/>
        </p:nvSpPr>
        <p:spPr>
          <a:xfrm>
            <a:off x="6096000" y="286029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Warping at Edges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C40AF-F67F-C716-5386-2B7FD92D04DB}"/>
              </a:ext>
            </a:extLst>
          </p:cNvPr>
          <p:cNvSpPr txBox="1"/>
          <p:nvPr/>
        </p:nvSpPr>
        <p:spPr>
          <a:xfrm>
            <a:off x="7673921" y="5992297"/>
            <a:ext cx="210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Charging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5949F-1488-2742-49BD-FF37A2801A75}"/>
              </a:ext>
            </a:extLst>
          </p:cNvPr>
          <p:cNvSpPr txBox="1"/>
          <p:nvPr/>
        </p:nvSpPr>
        <p:spPr>
          <a:xfrm>
            <a:off x="838199" y="6206780"/>
            <a:ext cx="564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CLAHE = Contrast Limited Adaptive Histogram Equalization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39FA81-42BF-947B-C115-F1FD9BA36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44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6A8E5-BF50-1015-6E15-996C9BD9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264160"/>
            <a:ext cx="5228195" cy="5222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EE17E-0517-70C8-4B4F-58FB2B90C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927" y="264160"/>
            <a:ext cx="5238353" cy="522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B083FF-C763-2A81-B600-74C56C0E536D}"/>
              </a:ext>
            </a:extLst>
          </p:cNvPr>
          <p:cNvSpPr txBox="1"/>
          <p:nvPr/>
        </p:nvSpPr>
        <p:spPr>
          <a:xfrm>
            <a:off x="1842820" y="5497203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Top: Image 51, 16</a:t>
            </a:r>
            <a:r>
              <a:rPr lang="en-CA" baseline="30000" dirty="0"/>
              <a:t>th</a:t>
            </a:r>
            <a:r>
              <a:rPr lang="en-CA" dirty="0"/>
              <a:t> Tile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C8F07-9625-AF0A-4A65-9836400DF9E9}"/>
              </a:ext>
            </a:extLst>
          </p:cNvPr>
          <p:cNvSpPr txBox="1"/>
          <p:nvPr/>
        </p:nvSpPr>
        <p:spPr>
          <a:xfrm>
            <a:off x="7526469" y="5486400"/>
            <a:ext cx="301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Bottom: Image 51, 21</a:t>
            </a:r>
            <a:r>
              <a:rPr lang="en-CA" baseline="30000" dirty="0"/>
              <a:t>st</a:t>
            </a:r>
            <a:r>
              <a:rPr lang="en-CA" dirty="0"/>
              <a:t> Tile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273709-44C3-1099-1DD7-F6A712FCB6B8}"/>
              </a:ext>
            </a:extLst>
          </p:cNvPr>
          <p:cNvSpPr txBox="1"/>
          <p:nvPr/>
        </p:nvSpPr>
        <p:spPr>
          <a:xfrm>
            <a:off x="4005469" y="6074392"/>
            <a:ext cx="418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Low overlap and non-overlapping tiles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D47F6-4784-9426-1F50-CDE2D68F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751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94A0-0E98-885C-8FD1-C6AF8B59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Cross-Correlation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1C35-037D-9D1B-C20D-7E1D5D93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27473" cy="1682272"/>
          </a:xfrm>
        </p:spPr>
        <p:txBody>
          <a:bodyPr>
            <a:normAutofit/>
          </a:bodyPr>
          <a:lstStyle/>
          <a:p>
            <a:r>
              <a:rPr lang="en-CA" dirty="0"/>
              <a:t>Relies on normalized cross-correlation to match images</a:t>
            </a:r>
          </a:p>
          <a:p>
            <a:r>
              <a:rPr lang="en-CA" dirty="0"/>
              <a:t>Implemented using Fourier transforms</a:t>
            </a:r>
          </a:p>
        </p:txBody>
      </p:sp>
      <p:pic>
        <p:nvPicPr>
          <p:cNvPr id="6" name="Picture 5" descr="A picture containing building, balcony&#10;&#10;Description automatically generated">
            <a:extLst>
              <a:ext uri="{FF2B5EF4-FFF2-40B4-BE49-F238E27FC236}">
                <a16:creationId xmlns:a16="http://schemas.microsoft.com/office/drawing/2014/main" id="{62712BE3-E416-911B-0141-D9EC48174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1" y="3656871"/>
            <a:ext cx="2705716" cy="3201129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2FB79EC7-6458-1322-A201-6DADB7E95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57" y="3656871"/>
            <a:ext cx="2756528" cy="3201129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EDA2BC7D-6827-2369-E2D8-7934E2EB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23" y="136525"/>
            <a:ext cx="4433310" cy="29343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834813-427E-C4C5-C07C-CF11A9DDEA50}"/>
              </a:ext>
            </a:extLst>
          </p:cNvPr>
          <p:cNvSpPr txBox="1"/>
          <p:nvPr/>
        </p:nvSpPr>
        <p:spPr>
          <a:xfrm>
            <a:off x="6965673" y="3070894"/>
            <a:ext cx="47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Global Peak: (353, 463), Peak for Y = 0: (191, 0).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2F2E45-172F-2BDA-39B8-41C4FAF9F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86" y="3656870"/>
            <a:ext cx="3493296" cy="32011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6D4FE7-A84C-F77F-2C8F-76FEF55546CE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 flipV="1">
            <a:off x="6070385" y="5257435"/>
            <a:ext cx="1432001" cy="1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1D330-765B-7281-0D47-84D489F2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4100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A19E-5810-8115-B8A9-0159C7403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Scale Invariant Feature Transform (SIFT)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DC614-F2FA-34B7-C64C-96FE0AD86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7"/>
            <a:ext cx="4181062" cy="480218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SIFT identifies scale and rotation invariant features in an image</a:t>
            </a:r>
          </a:p>
          <a:p>
            <a:r>
              <a:rPr lang="en-CA" dirty="0"/>
              <a:t>Assigns a 128 dimension vector to each feature, called the descriptor</a:t>
            </a:r>
          </a:p>
          <a:p>
            <a:r>
              <a:rPr lang="en-CA" dirty="0"/>
              <a:t>Finding an affine transformation between images amounts to matching descriptors and applying Random Sampling Consensus (RANSAC)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5CD64-7FFA-8D9D-629D-6D1941E0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638" y="1572383"/>
            <a:ext cx="7044362" cy="52444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96A81-1F0E-6235-70F6-34448B1C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53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BD49-35DC-E145-72B7-69FC7632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Spring-Mesh Relaxation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82EED-53C5-DB34-6422-E0B3E908D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spring-mesh system is relaxed using gradient descent with momentum</a:t>
            </a:r>
          </a:p>
          <a:p>
            <a:r>
              <a:rPr lang="en-CA" dirty="0"/>
              <a:t>External spring connections are modeled with resting-length-0 springs</a:t>
            </a:r>
          </a:p>
          <a:p>
            <a:r>
              <a:rPr lang="en-CA" dirty="0"/>
              <a:t>The objective function is the net potential energy of the system</a:t>
            </a:r>
          </a:p>
          <a:p>
            <a:r>
              <a:rPr lang="en-CA" dirty="0"/>
              <a:t>For a system made of Hookean springs, minimizing the potential energy is equivalent to finding the configuration such that the net force on each node is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9A5E-653D-8D18-62AB-29332BB1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78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97CD-5C57-C7AE-57B3-E790FD4F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Overview of XY Stitching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EC129-9506-B72D-35EB-4DEA978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C9A0-31CA-4DE0-B542-020C5B4DBD4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7025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841B5F5D-E5D0-3497-1E09-952A9709EF6E}"/>
              </a:ext>
            </a:extLst>
          </p:cNvPr>
          <p:cNvSpPr/>
          <p:nvPr/>
        </p:nvSpPr>
        <p:spPr>
          <a:xfrm>
            <a:off x="-1" y="0"/>
            <a:ext cx="12192001" cy="6769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A0B26-08C6-B6D7-D39E-B5D5A365DDD9}"/>
              </a:ext>
            </a:extLst>
          </p:cNvPr>
          <p:cNvSpPr txBox="1"/>
          <p:nvPr/>
        </p:nvSpPr>
        <p:spPr>
          <a:xfrm>
            <a:off x="1467140" y="770181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Coarse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84213-C320-8D67-CD20-772DDCFCAB5F}"/>
              </a:ext>
            </a:extLst>
          </p:cNvPr>
          <p:cNvSpPr txBox="1"/>
          <p:nvPr/>
        </p:nvSpPr>
        <p:spPr>
          <a:xfrm>
            <a:off x="8031355" y="779551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Fine Alignment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91302-8A69-D565-0E9F-74B22F04B1FD}"/>
              </a:ext>
            </a:extLst>
          </p:cNvPr>
          <p:cNvSpPr txBox="1"/>
          <p:nvPr/>
        </p:nvSpPr>
        <p:spPr>
          <a:xfrm>
            <a:off x="0" y="8258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SOFIMA: </a:t>
            </a:r>
            <a:r>
              <a:rPr lang="en-CA" sz="2800" b="1" dirty="0"/>
              <a:t>S</a:t>
            </a:r>
            <a:r>
              <a:rPr lang="en-CA" sz="2800" dirty="0"/>
              <a:t>calable </a:t>
            </a:r>
            <a:r>
              <a:rPr lang="en-CA" sz="2800" b="1" dirty="0"/>
              <a:t>O</a:t>
            </a:r>
            <a:r>
              <a:rPr lang="en-CA" sz="2800" dirty="0"/>
              <a:t>ptical </a:t>
            </a:r>
            <a:r>
              <a:rPr lang="en-CA" sz="2800" b="1" dirty="0"/>
              <a:t>F</a:t>
            </a:r>
            <a:r>
              <a:rPr lang="en-CA" sz="2800" dirty="0"/>
              <a:t>low-based </a:t>
            </a:r>
            <a:r>
              <a:rPr lang="en-CA" sz="2800" b="1" dirty="0"/>
              <a:t>I</a:t>
            </a:r>
            <a:r>
              <a:rPr lang="en-CA" sz="2800" dirty="0"/>
              <a:t>mage </a:t>
            </a:r>
            <a:r>
              <a:rPr lang="en-CA" sz="2800" b="1" dirty="0"/>
              <a:t>M</a:t>
            </a:r>
            <a:r>
              <a:rPr lang="en-CA" sz="2800" dirty="0"/>
              <a:t>ontaging and </a:t>
            </a:r>
            <a:r>
              <a:rPr lang="en-CA" sz="2800" b="1" dirty="0"/>
              <a:t>A</a:t>
            </a:r>
            <a:r>
              <a:rPr lang="en-CA" sz="2800" dirty="0"/>
              <a:t>lignment </a:t>
            </a:r>
          </a:p>
        </p:txBody>
      </p: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C90A0D6B-3DAF-5CE4-3121-E324482D217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4160645" y="970236"/>
            <a:ext cx="3870710" cy="937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TextBox 1042">
            <a:extLst>
              <a:ext uri="{FF2B5EF4-FFF2-40B4-BE49-F238E27FC236}">
                <a16:creationId xmlns:a16="http://schemas.microsoft.com/office/drawing/2014/main" id="{E8F83A7E-197A-8647-CD74-1799DE26C672}"/>
              </a:ext>
            </a:extLst>
          </p:cNvPr>
          <p:cNvSpPr txBox="1"/>
          <p:nvPr/>
        </p:nvSpPr>
        <p:spPr>
          <a:xfrm>
            <a:off x="317238" y="5226033"/>
            <a:ext cx="1444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(Find coarse offsets between tiles)</a:t>
            </a:r>
          </a:p>
        </p:txBody>
      </p:sp>
      <p:pic>
        <p:nvPicPr>
          <p:cNvPr id="1047" name="Picture 1046">
            <a:extLst>
              <a:ext uri="{FF2B5EF4-FFF2-40B4-BE49-F238E27FC236}">
                <a16:creationId xmlns:a16="http://schemas.microsoft.com/office/drawing/2014/main" id="{E1A14DFD-CA06-9060-3114-341D8BD20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27" y="1394516"/>
            <a:ext cx="2543530" cy="2524477"/>
          </a:xfrm>
          <a:prstGeom prst="rect">
            <a:avLst/>
          </a:prstGeom>
        </p:spPr>
      </p:pic>
      <p:pic>
        <p:nvPicPr>
          <p:cNvPr id="1049" name="Picture 1048">
            <a:extLst>
              <a:ext uri="{FF2B5EF4-FFF2-40B4-BE49-F238E27FC236}">
                <a16:creationId xmlns:a16="http://schemas.microsoft.com/office/drawing/2014/main" id="{825D974F-0C3A-A981-D1AD-91E89BB68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610" y="4033890"/>
            <a:ext cx="2581635" cy="2438740"/>
          </a:xfrm>
          <a:prstGeom prst="rect">
            <a:avLst/>
          </a:prstGeom>
        </p:spPr>
      </p:pic>
      <p:sp>
        <p:nvSpPr>
          <p:cNvPr id="1050" name="Arrow: Curved Up 1049">
            <a:extLst>
              <a:ext uri="{FF2B5EF4-FFF2-40B4-BE49-F238E27FC236}">
                <a16:creationId xmlns:a16="http://schemas.microsoft.com/office/drawing/2014/main" id="{D5A96387-DAEB-AD98-DBF4-39965386F1D8}"/>
              </a:ext>
            </a:extLst>
          </p:cNvPr>
          <p:cNvSpPr/>
          <p:nvPr/>
        </p:nvSpPr>
        <p:spPr>
          <a:xfrm rot="5400000">
            <a:off x="-255108" y="3626117"/>
            <a:ext cx="2307443" cy="645385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51" name="Picture 2">
            <a:extLst>
              <a:ext uri="{FF2B5EF4-FFF2-40B4-BE49-F238E27FC236}">
                <a16:creationId xmlns:a16="http://schemas.microsoft.com/office/drawing/2014/main" id="{439E55A1-0E0A-A374-9BD5-1E0D440C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50" y="1299498"/>
            <a:ext cx="25146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4">
            <a:extLst>
              <a:ext uri="{FF2B5EF4-FFF2-40B4-BE49-F238E27FC236}">
                <a16:creationId xmlns:a16="http://schemas.microsoft.com/office/drawing/2014/main" id="{04FA726A-CE2D-B9CD-779F-AFA730EE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50" y="4043830"/>
            <a:ext cx="25146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3" name="TextBox 1052">
            <a:extLst>
              <a:ext uri="{FF2B5EF4-FFF2-40B4-BE49-F238E27FC236}">
                <a16:creationId xmlns:a16="http://schemas.microsoft.com/office/drawing/2014/main" id="{AFF51B7C-2CC8-8BD5-4643-B554521B108B}"/>
              </a:ext>
            </a:extLst>
          </p:cNvPr>
          <p:cNvSpPr txBox="1"/>
          <p:nvPr/>
        </p:nvSpPr>
        <p:spPr>
          <a:xfrm>
            <a:off x="7868605" y="3640164"/>
            <a:ext cx="13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Left Image</a:t>
            </a: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F8850A7B-0C01-EA6F-D74B-7AE8FF952AE8}"/>
              </a:ext>
            </a:extLst>
          </p:cNvPr>
          <p:cNvSpPr txBox="1"/>
          <p:nvPr/>
        </p:nvSpPr>
        <p:spPr>
          <a:xfrm>
            <a:off x="7892214" y="6444130"/>
            <a:ext cx="134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Right Image</a:t>
            </a:r>
          </a:p>
        </p:txBody>
      </p:sp>
      <p:pic>
        <p:nvPicPr>
          <p:cNvPr id="1055" name="Picture 105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3F8CA0EC-87E4-9776-0056-671F490E2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015" y="919496"/>
            <a:ext cx="1310064" cy="5810668"/>
          </a:xfrm>
          <a:prstGeom prst="rect">
            <a:avLst/>
          </a:prstGeom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77F42B0B-561F-FBB7-0641-96C3A09356B6}"/>
              </a:ext>
            </a:extLst>
          </p:cNvPr>
          <p:cNvSpPr txBox="1"/>
          <p:nvPr/>
        </p:nvSpPr>
        <p:spPr>
          <a:xfrm>
            <a:off x="5161310" y="3429000"/>
            <a:ext cx="2118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(Find fine flow field between matching regions in each tile)</a:t>
            </a:r>
          </a:p>
        </p:txBody>
      </p:sp>
      <p:sp>
        <p:nvSpPr>
          <p:cNvPr id="1059" name="Slide Number Placeholder 1058">
            <a:extLst>
              <a:ext uri="{FF2B5EF4-FFF2-40B4-BE49-F238E27FC236}">
                <a16:creationId xmlns:a16="http://schemas.microsoft.com/office/drawing/2014/main" id="{DCF5C02C-FABD-E6A1-A0FA-845862DE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98692-E698-4F60-B9F2-4B30553D452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4355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1321</Words>
  <Application>Microsoft Office PowerPoint</Application>
  <PresentationFormat>Widescreen</PresentationFormat>
  <Paragraphs>186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Corbel</vt:lpstr>
      <vt:lpstr>Office Theme</vt:lpstr>
      <vt:lpstr>XY Stitching and Z Alignment of the Liver Dataset</vt:lpstr>
      <vt:lpstr>Outline</vt:lpstr>
      <vt:lpstr>Properties of Liver Dataset</vt:lpstr>
      <vt:lpstr>PowerPoint Presentation</vt:lpstr>
      <vt:lpstr>Cross-Correlation</vt:lpstr>
      <vt:lpstr>Scale Invariant Feature Transform (SIFT)</vt:lpstr>
      <vt:lpstr>Spring-Mesh Relaxation</vt:lpstr>
      <vt:lpstr>Overview of XY Stitching</vt:lpstr>
      <vt:lpstr>PowerPoint Presentation</vt:lpstr>
      <vt:lpstr>PowerPoint Presentation</vt:lpstr>
      <vt:lpstr>Overview of Z Alignment</vt:lpstr>
      <vt:lpstr>PowerPoint Presentation</vt:lpstr>
      <vt:lpstr>Rough Z Alignment</vt:lpstr>
      <vt:lpstr>Overview of Rough Z Alignment</vt:lpstr>
      <vt:lpstr>Matching Points via SIFT</vt:lpstr>
      <vt:lpstr>PowerPoint Presentation</vt:lpstr>
      <vt:lpstr>Overview of Rough Z Alignment</vt:lpstr>
      <vt:lpstr>Fine Z Alignment</vt:lpstr>
      <vt:lpstr>Computing Flow Map</vt:lpstr>
      <vt:lpstr>PowerPoint Presentation</vt:lpstr>
      <vt:lpstr>PowerPoint Presentation</vt:lpstr>
      <vt:lpstr>Future Plans</vt:lpstr>
      <vt:lpstr>PowerPoint Presentation</vt:lpstr>
      <vt:lpstr>Future Plans</vt:lpstr>
      <vt:lpstr>Resources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Ishaan Chandok</dc:creator>
  <cp:lastModifiedBy>Ishaan Chandok</cp:lastModifiedBy>
  <cp:revision>42</cp:revision>
  <dcterms:created xsi:type="dcterms:W3CDTF">2022-09-11T18:00:19Z</dcterms:created>
  <dcterms:modified xsi:type="dcterms:W3CDTF">2022-09-12T17:27:40Z</dcterms:modified>
</cp:coreProperties>
</file>